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handoutMasterIdLst>
    <p:handoutMasterId r:id="rId11"/>
  </p:handoutMasterIdLst>
  <p:sldIdLst>
    <p:sldId id="483" r:id="rId3"/>
    <p:sldId id="476" r:id="rId4"/>
    <p:sldId id="487" r:id="rId5"/>
    <p:sldId id="477" r:id="rId6"/>
    <p:sldId id="489" r:id="rId7"/>
    <p:sldId id="490" r:id="rId8"/>
    <p:sldId id="491" r:id="rId9"/>
    <p:sldId id="471" r:id="rId10"/>
  </p:sldIdLst>
  <p:sldSz cx="9144000" cy="6858000" type="screen4x3"/>
  <p:notesSz cx="6808788" cy="99409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4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333399"/>
    <a:srgbClr val="A34B7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136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404" y="-90"/>
      </p:cViewPr>
      <p:guideLst>
        <p:guide orient="horz" pos="3132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79" tIns="45539" rIns="91079" bIns="4553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7625" y="0"/>
            <a:ext cx="294957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79" tIns="45539" rIns="91079" bIns="4553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2450"/>
            <a:ext cx="294957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79" tIns="45539" rIns="91079" bIns="4553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7625" y="9442450"/>
            <a:ext cx="294957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79" tIns="45539" rIns="91079" bIns="4553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26E6FD2-6A4D-446E-B013-7CF475B1252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799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274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6679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4174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988" y="274638"/>
            <a:ext cx="7632700" cy="4905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149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30B86-4531-4A4A-BFFC-F680058C5B13}" type="datetimeFigureOut">
              <a:rPr lang="ru-RU"/>
              <a:pPr>
                <a:defRPr/>
              </a:pPr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29ABB5-DF8D-4417-9A6D-C94BD5DF5E6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61930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BE554-ACC7-4368-93FD-09EC6E756F45}" type="datetimeFigureOut">
              <a:rPr lang="ru-RU"/>
              <a:pPr>
                <a:defRPr/>
              </a:pPr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D859F8-8517-489F-97BF-D5B3F1A10E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203466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DEE9E-4BA7-47D7-9E8D-42D4B4846497}" type="datetimeFigureOut">
              <a:rPr lang="ru-RU"/>
              <a:pPr>
                <a:defRPr/>
              </a:pPr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398F8E-17E8-4364-8209-7AAD6B910E8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363738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A6C17-D4CD-457E-827E-ED1C58D8CD6D}" type="datetimeFigureOut">
              <a:rPr lang="ru-RU"/>
              <a:pPr>
                <a:defRPr/>
              </a:pPr>
              <a:t>16.05.2024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FD86E2-69CF-42DA-8227-66438FFF8F5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761719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370E-0A5E-4C29-BB74-82F58826BDD3}" type="datetimeFigureOut">
              <a:rPr lang="ru-RU"/>
              <a:pPr>
                <a:defRPr/>
              </a:pPr>
              <a:t>16.05.2024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1A483-DAE7-4CA7-A243-FE17649C595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9326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A6D6E-6FB6-46CF-BA4F-B1745ED5C7C7}" type="datetimeFigureOut">
              <a:rPr lang="ru-RU"/>
              <a:pPr>
                <a:defRPr/>
              </a:pPr>
              <a:t>16.05.2024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90DE67-5817-4D86-B8D0-E0825664ED0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6182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2568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3BAE7-398A-4D9C-8963-0123F03FFE41}" type="datetimeFigureOut">
              <a:rPr lang="ru-RU"/>
              <a:pPr>
                <a:defRPr/>
              </a:pPr>
              <a:t>16.05.2024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EADA01-09D5-4A5A-9D3F-022E80706B1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153958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A705C-8961-4407-B970-C2C22EF36114}" type="datetimeFigureOut">
              <a:rPr lang="ru-RU"/>
              <a:pPr>
                <a:defRPr/>
              </a:pPr>
              <a:t>16.05.2024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2F75C8-858B-4F0B-92A3-8F112804942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595242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C4502-B59C-434D-BDCC-211A9B4F94D3}" type="datetimeFigureOut">
              <a:rPr lang="ru-RU"/>
              <a:pPr>
                <a:defRPr/>
              </a:pPr>
              <a:t>16.05.2024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951EBB-F9D8-4477-A922-29BEF1D2456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07568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08DC0-393A-4155-B09D-736F7744FC2A}" type="datetimeFigureOut">
              <a:rPr lang="ru-RU"/>
              <a:pPr>
                <a:defRPr/>
              </a:pPr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57B5F1-6703-4154-8CFA-190AC189F3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578841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21997-8DA4-4C01-A9B4-1C8921EFCCE3}" type="datetimeFigureOut">
              <a:rPr lang="ru-RU"/>
              <a:pPr>
                <a:defRPr/>
              </a:pPr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2F9424-8B80-4212-9C4E-AB5E46C65C4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22453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28956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834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55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4853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79300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87345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</p:txBody>
      </p:sp>
      <p:pic>
        <p:nvPicPr>
          <p:cNvPr id="2" name="Picture 5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9144000" cy="792162"/>
          </a:xfrm>
          <a:prstGeom prst="rect">
            <a:avLst/>
          </a:prstGeom>
          <a:gradFill rotWithShape="1">
            <a:gsLst>
              <a:gs pos="0">
                <a:srgbClr val="475E76"/>
              </a:gs>
              <a:gs pos="50000">
                <a:srgbClr val="99CCFF"/>
              </a:gs>
              <a:gs pos="100000">
                <a:srgbClr val="475E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3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Рисунок 4" descr="gerb_spb_6_med.png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620712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одзаголовок 2"/>
          <p:cNvSpPr>
            <a:spLocks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gradFill rotWithShape="1">
            <a:gsLst>
              <a:gs pos="0">
                <a:srgbClr val="3E3EA4">
                  <a:gamma/>
                  <a:shade val="46275"/>
                  <a:invGamma/>
                </a:srgbClr>
              </a:gs>
              <a:gs pos="50000">
                <a:srgbClr val="3E3EA4"/>
              </a:gs>
              <a:gs pos="100000">
                <a:srgbClr val="3E3EA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ru-RU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Комитет общего и профессионального образования Ленинградской области</a:t>
            </a:r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2988" y="274638"/>
            <a:ext cx="7632700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99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99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99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99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rgbClr val="00009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rgbClr val="00009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rgbClr val="00009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rgbClr val="000099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i="1">
          <a:solidFill>
            <a:srgbClr val="000099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0099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4DCE901-36B5-4895-A66E-F205ACFB41B8}" type="datetimeFigureOut">
              <a:rPr lang="ru-RU"/>
              <a:pPr>
                <a:defRPr/>
              </a:pPr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rgbClr val="898989"/>
                </a:solidFill>
              </a:defRPr>
            </a:lvl1pPr>
          </a:lstStyle>
          <a:p>
            <a:fld id="{113870A0-11D9-46BB-AD1D-F791B7C23E19}" type="slidenum">
              <a:rPr lang="ru-RU" altLang="ru-RU"/>
              <a:pPr/>
              <a:t>‹#›</a:t>
            </a:fld>
            <a:endParaRPr lang="ru-RU" altLang="ru-RU"/>
          </a:p>
        </p:txBody>
      </p:sp>
      <p:pic>
        <p:nvPicPr>
          <p:cNvPr id="2055" name="Picture 5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9144000" cy="792162"/>
          </a:xfrm>
          <a:prstGeom prst="rect">
            <a:avLst/>
          </a:prstGeom>
          <a:gradFill rotWithShape="1">
            <a:gsLst>
              <a:gs pos="0">
                <a:srgbClr val="475E76"/>
              </a:gs>
              <a:gs pos="50000">
                <a:srgbClr val="99CCFF"/>
              </a:gs>
              <a:gs pos="100000">
                <a:srgbClr val="475E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3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Рисунок 4" descr="gerb_spb_6_med.pn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620712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одзаголовок 2"/>
          <p:cNvSpPr>
            <a:spLocks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gradFill rotWithShape="1">
            <a:gsLst>
              <a:gs pos="0">
                <a:srgbClr val="3E3EA4">
                  <a:gamma/>
                  <a:shade val="46275"/>
                  <a:invGamma/>
                </a:srgbClr>
              </a:gs>
              <a:gs pos="50000">
                <a:srgbClr val="3E3EA4"/>
              </a:gs>
              <a:gs pos="100000">
                <a:srgbClr val="3E3EA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ru-RU" sz="1600" b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Комитет общего и профессионального образования Ленинградской области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9144000" cy="792162"/>
          </a:xfrm>
          <a:prstGeom prst="rect">
            <a:avLst/>
          </a:prstGeom>
          <a:gradFill rotWithShape="1">
            <a:gsLst>
              <a:gs pos="0">
                <a:srgbClr val="475E76"/>
              </a:gs>
              <a:gs pos="50000">
                <a:srgbClr val="99CCFF"/>
              </a:gs>
              <a:gs pos="100000">
                <a:srgbClr val="475E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Рисунок 4" descr="gerb_spb_6_m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620712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0" y="6497638"/>
            <a:ext cx="9144000" cy="360362"/>
          </a:xfrm>
          <a:gradFill rotWithShape="1">
            <a:gsLst>
              <a:gs pos="0">
                <a:srgbClr val="3E3EA4">
                  <a:gamma/>
                  <a:shade val="46275"/>
                  <a:invGamma/>
                </a:srgbClr>
              </a:gs>
              <a:gs pos="50000">
                <a:srgbClr val="3E3EA4"/>
              </a:gs>
              <a:gs pos="100000">
                <a:srgbClr val="3E3EA4">
                  <a:gamma/>
                  <a:shade val="46275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Санкт-Петербург, 2024 год</a:t>
            </a:r>
          </a:p>
        </p:txBody>
      </p:sp>
      <p:sp>
        <p:nvSpPr>
          <p:cNvPr id="3078" name="TextBox 8"/>
          <p:cNvSpPr txBox="1">
            <a:spLocks noChangeArrowheads="1"/>
          </p:cNvSpPr>
          <p:nvPr/>
        </p:nvSpPr>
        <p:spPr bwMode="auto">
          <a:xfrm>
            <a:off x="2484438" y="541338"/>
            <a:ext cx="7848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99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 i="1">
                <a:solidFill>
                  <a:srgbClr val="000099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079" name="Rectangle 13"/>
          <p:cNvSpPr>
            <a:spLocks noChangeArrowheads="1"/>
          </p:cNvSpPr>
          <p:nvPr/>
        </p:nvSpPr>
        <p:spPr bwMode="auto">
          <a:xfrm>
            <a:off x="4140200" y="5229225"/>
            <a:ext cx="4824413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80">
                    <a:alpha val="25882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99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 i="1">
                <a:solidFill>
                  <a:srgbClr val="000099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99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None/>
            </a:pPr>
            <a:endParaRPr lang="en-US" altLang="ru-RU" sz="1600" b="1">
              <a:solidFill>
                <a:schemeClr val="tx1"/>
              </a:solidFill>
              <a:ea typeface="굴림" pitchFamily="34" charset="-127"/>
            </a:endParaRP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179388" y="931863"/>
            <a:ext cx="8689975" cy="692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600"/>
              </a:spcBef>
              <a:defRPr/>
            </a:pPr>
            <a:endParaRPr lang="ru-RU" altLang="ru-RU" sz="3600" b="1" dirty="0" smtClean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ts val="600"/>
              </a:spcBef>
              <a:defRPr/>
            </a:pPr>
            <a:r>
              <a:rPr lang="ru-RU" altLang="ru-RU" sz="2900" b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актуальных проблемах реализации государственных гарантий </a:t>
            </a:r>
            <a:endParaRPr lang="ru-RU" altLang="ru-RU" sz="2900" b="1" dirty="0" smtClean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ts val="600"/>
              </a:spcBef>
              <a:defRPr/>
            </a:pPr>
            <a:r>
              <a:rPr lang="ru-RU" altLang="ru-RU" sz="29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altLang="ru-RU" sz="29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оптимизации</a:t>
            </a:r>
          </a:p>
          <a:p>
            <a:pPr algn="ctr" eaLnBrk="1" hangingPunct="1">
              <a:spcBef>
                <a:spcPts val="600"/>
              </a:spcBef>
              <a:defRPr/>
            </a:pPr>
            <a:r>
              <a:rPr lang="ru-RU" altLang="ru-RU" sz="2900" b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документационной нагрузки </a:t>
            </a:r>
            <a:endParaRPr lang="ru-RU" altLang="ru-RU" sz="2900" b="1" dirty="0" smtClean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ts val="600"/>
              </a:spcBef>
              <a:defRPr/>
            </a:pPr>
            <a:r>
              <a:rPr lang="ru-RU" altLang="ru-RU" sz="29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sz="2900" b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 общеобразовательных </a:t>
            </a:r>
            <a:r>
              <a:rPr lang="ru-RU" altLang="ru-RU" sz="29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</a:t>
            </a:r>
          </a:p>
          <a:p>
            <a:pPr algn="ctr" eaLnBrk="1" hangingPunct="1">
              <a:spcBef>
                <a:spcPts val="600"/>
              </a:spcBef>
              <a:defRPr/>
            </a:pPr>
            <a:endParaRPr lang="ru-RU" altLang="ru-RU" sz="3000" b="1" dirty="0" smtClean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ts val="600"/>
              </a:spcBef>
              <a:defRPr/>
            </a:pPr>
            <a:r>
              <a:rPr lang="ru-RU" altLang="ru-RU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департамента надзора, контроля, оценки </a:t>
            </a:r>
            <a:r>
              <a:rPr lang="ru-RU" altLang="ru-RU" sz="24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              и </a:t>
            </a:r>
            <a:r>
              <a:rPr lang="ru-RU" altLang="ru-RU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правового обеспечения в сфере образования комитета общего и профессионального образования </a:t>
            </a:r>
            <a:r>
              <a:rPr lang="ru-RU" altLang="ru-RU" sz="240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Ленинградской области</a:t>
            </a:r>
            <a:endParaRPr lang="ru-RU" altLang="ru-RU" sz="2400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ts val="600"/>
              </a:spcBef>
              <a:defRPr/>
            </a:pPr>
            <a:r>
              <a:rPr lang="ru-RU" alt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Шинкарева Вера Викторовна</a:t>
            </a:r>
          </a:p>
          <a:p>
            <a:pPr algn="r" eaLnBrk="1" hangingPunct="1">
              <a:spcBef>
                <a:spcPts val="0"/>
              </a:spcBef>
              <a:defRPr/>
            </a:pPr>
            <a:endParaRPr lang="ru-RU" altLang="ru-RU" sz="1600" i="1" dirty="0" smtClean="0">
              <a:solidFill>
                <a:srgbClr val="33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>
              <a:spcBef>
                <a:spcPts val="0"/>
              </a:spcBef>
              <a:defRPr/>
            </a:pPr>
            <a:endParaRPr lang="ru-RU" altLang="ru-RU" sz="1600" i="1" dirty="0">
              <a:solidFill>
                <a:srgbClr val="33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>
              <a:spcBef>
                <a:spcPts val="0"/>
              </a:spcBef>
              <a:defRPr/>
            </a:pPr>
            <a:endParaRPr lang="ru-RU" altLang="ru-RU" sz="1600" i="1" dirty="0" smtClean="0">
              <a:solidFill>
                <a:srgbClr val="33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ts val="0"/>
              </a:spcBef>
              <a:defRPr/>
            </a:pPr>
            <a:endParaRPr lang="ru-RU" altLang="ru-RU" sz="1400" i="1" dirty="0">
              <a:solidFill>
                <a:srgbClr val="33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>
              <a:spcBef>
                <a:spcPts val="0"/>
              </a:spcBef>
              <a:defRPr/>
            </a:pPr>
            <a:endParaRPr lang="ru-RU" altLang="ru-RU" sz="1600" i="1" dirty="0">
              <a:solidFill>
                <a:srgbClr val="33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>
              <a:spcBef>
                <a:spcPts val="0"/>
              </a:spcBef>
              <a:defRPr/>
            </a:pPr>
            <a:endParaRPr lang="ru-RU" altLang="ru-RU" sz="1600" i="1" dirty="0" smtClean="0">
              <a:solidFill>
                <a:srgbClr val="33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1182688" y="88900"/>
            <a:ext cx="7488237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800" b="1" dirty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</a:t>
            </a:r>
            <a:r>
              <a:rPr lang="ru-RU" altLang="ru-RU" sz="1600" b="1" dirty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ОБЩЕГО И ПРОФЕССИОНАЛЬНОГО ОБРАЗОВАНИЯ ЛЕНИНГРАДСКОЙ ОБЛАСТИ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750" y="333375"/>
            <a:ext cx="8064500" cy="45561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правовые акты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850" y="981075"/>
            <a:ext cx="8424863" cy="5400675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  <a:defRPr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ФЗ от 29.12.2012 года № 273-ФЗ «Об образовании в Российской Федерации»:</a:t>
            </a:r>
          </a:p>
          <a:p>
            <a:pPr marL="0" indent="0" algn="just">
              <a:buFontTx/>
              <a:buNone/>
              <a:defRPr/>
            </a:pP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      часть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6.1 статьи 47  - </a:t>
            </a:r>
            <a:r>
              <a:rPr lang="ru-RU" alt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перечень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документации </a:t>
            </a:r>
            <a:r>
              <a:rPr lang="ru-RU" alt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утверждается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России, комитет  </a:t>
            </a:r>
            <a:r>
              <a:rPr lang="ru-RU" altLang="ru-RU" sz="2000" dirty="0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вправе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утвердить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дополнительный </a:t>
            </a:r>
            <a:r>
              <a:rPr lang="ru-RU" alt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перечень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документации,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подготовка которой осуществляется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ru-RU" altLang="ru-RU" sz="2000" dirty="0" err="1" smtClean="0">
                <a:latin typeface="Times New Roman" pitchFamily="18" charset="0"/>
                <a:cs typeface="Times New Roman" pitchFamily="18" charset="0"/>
              </a:rPr>
              <a:t>пед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работниками при реализации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ООП</a:t>
            </a: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FontTx/>
              <a:buNone/>
              <a:defRPr/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FontTx/>
              <a:buNone/>
              <a:defRPr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    часть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6.2 статьи 47  -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возложение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2000" dirty="0" err="1" smtClean="0">
                <a:latin typeface="Times New Roman" pitchFamily="18" charset="0"/>
                <a:cs typeface="Times New Roman" pitchFamily="18" charset="0"/>
              </a:rPr>
              <a:t>пед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. работников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работы, не предусмотренной Законом об образовании, в том числе связанной с подготовкой документов, не включенных в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перечни            ,                                        </a:t>
            </a:r>
            <a:r>
              <a:rPr lang="ru-RU" alt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допускается</a:t>
            </a:r>
            <a:endParaRPr lang="ru-RU" alt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FontTx/>
              <a:buNone/>
              <a:defRPr/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  <a:defRPr/>
            </a:pP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altLang="ru-RU" sz="2000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России от 21.07.2022 № 582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alt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утвержден перечень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документации, подготовка которой осуществляется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altLang="ru-RU" sz="2000" dirty="0" err="1" smtClean="0">
                <a:latin typeface="Times New Roman" pitchFamily="18" charset="0"/>
                <a:cs typeface="Times New Roman" pitchFamily="18" charset="0"/>
              </a:rPr>
              <a:t>пед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работниками при реализации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ООП</a:t>
            </a:r>
          </a:p>
          <a:p>
            <a:pPr algn="just">
              <a:buFont typeface="Wingdings" pitchFamily="2" charset="2"/>
              <a:buChar char="ü"/>
              <a:defRPr/>
            </a:pPr>
            <a:endParaRPr lang="ru-RU" altLang="ru-RU" sz="20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130000"/>
              </a:lnSpc>
              <a:buFontTx/>
              <a:buNone/>
              <a:defRPr/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30000"/>
              </a:lnSpc>
              <a:buFontTx/>
              <a:buNone/>
              <a:defRPr/>
            </a:pPr>
            <a:endParaRPr lang="ru-RU" altLang="ru-RU" sz="600" dirty="0" smtClean="0"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endParaRPr lang="ru-RU" altLang="ru-RU" sz="800" dirty="0" smtClean="0"/>
          </a:p>
        </p:txBody>
      </p:sp>
      <p:sp>
        <p:nvSpPr>
          <p:cNvPr id="2" name="Стрелка вправо 1"/>
          <p:cNvSpPr/>
          <p:nvPr/>
        </p:nvSpPr>
        <p:spPr>
          <a:xfrm rot="16200000">
            <a:off x="6919119" y="3883819"/>
            <a:ext cx="287337" cy="492125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5400000">
            <a:off x="7672387" y="3976688"/>
            <a:ext cx="288925" cy="38735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750" y="333375"/>
            <a:ext cx="8064500" cy="45561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правовые акты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388" y="981075"/>
            <a:ext cx="8569325" cy="5543550"/>
          </a:xfrm>
        </p:spPr>
        <p:txBody>
          <a:bodyPr>
            <a:normAutofit/>
          </a:bodyPr>
          <a:lstStyle/>
          <a:p>
            <a:pPr marL="0" indent="0" algn="just">
              <a:buFontTx/>
              <a:buNone/>
              <a:defRPr/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  <a:defRPr/>
            </a:pP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altLang="ru-RU" sz="2000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России от 21.07.2022 № 582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alt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утвержден перечень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документации, подготовка которой осуществляется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altLang="ru-RU" sz="2000" dirty="0" err="1" smtClean="0">
                <a:latin typeface="Times New Roman" pitchFamily="18" charset="0"/>
                <a:cs typeface="Times New Roman" pitchFamily="18" charset="0"/>
              </a:rPr>
              <a:t>пед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работниками при реализации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ООП</a:t>
            </a:r>
          </a:p>
          <a:p>
            <a:pPr algn="just">
              <a:buFont typeface="Wingdings" pitchFamily="2" charset="2"/>
              <a:buChar char="ü"/>
              <a:defRPr/>
            </a:pP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FontTx/>
              <a:buNone/>
              <a:defRPr/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FontTx/>
              <a:buNone/>
              <a:defRPr/>
            </a:pPr>
            <a:endParaRPr lang="ru-RU" altLang="ru-RU" sz="20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130000"/>
              </a:lnSpc>
              <a:buFontTx/>
              <a:buNone/>
              <a:defRPr/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30000"/>
              </a:lnSpc>
              <a:buFontTx/>
              <a:buNone/>
              <a:defRPr/>
            </a:pPr>
            <a:endParaRPr lang="ru-RU" altLang="ru-RU" sz="600" dirty="0" smtClean="0"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endParaRPr lang="ru-RU" altLang="ru-RU" sz="800" dirty="0" smtClean="0"/>
          </a:p>
        </p:txBody>
      </p:sp>
      <p:sp>
        <p:nvSpPr>
          <p:cNvPr id="6" name="Стрелка вправо 5"/>
          <p:cNvSpPr/>
          <p:nvPr/>
        </p:nvSpPr>
        <p:spPr>
          <a:xfrm rot="5400000">
            <a:off x="4031457" y="2169319"/>
            <a:ext cx="576262" cy="107950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850" y="3213100"/>
            <a:ext cx="8351838" cy="2862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ru-RU" sz="2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</a:t>
            </a:r>
            <a:r>
              <a:rPr lang="ru-RU" sz="2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 предмета, учебного курса (в том числе внеурочной деятельности), учебного 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модуля</a:t>
            </a:r>
            <a:endParaRPr lang="ru-RU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ru-RU" sz="2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</a:t>
            </a:r>
            <a:r>
              <a:rPr lang="ru-RU" sz="2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учета </a:t>
            </a:r>
            <a:r>
              <a:rPr lang="ru-RU" sz="2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успеваемости</a:t>
            </a:r>
            <a:endParaRPr lang="ru-RU" sz="21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ru-RU" sz="2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</a:t>
            </a:r>
            <a:r>
              <a:rPr lang="ru-RU" sz="2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внеурочной деятельности 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(для 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осуществляющих 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внеурочную деятельность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ru-RU" sz="2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ru-RU" sz="2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воспитательной работы 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(для 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классных руководителей)</a:t>
            </a:r>
            <a:endParaRPr lang="ru-RU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ru-RU" sz="2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</a:t>
            </a:r>
            <a:r>
              <a:rPr lang="ru-RU" sz="21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обучающегося (по запросу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115888"/>
            <a:ext cx="8229600" cy="79216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5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ПРОКУРАТУРА ЛЕНИНГРАДСКОЙ ОБЛАСТИ</a:t>
            </a:r>
            <a:endParaRPr lang="ru-RU" sz="25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975" cy="45259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FontTx/>
              <a:buNone/>
              <a:defRPr/>
            </a:pPr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Проверка: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январь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март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  <a:p>
            <a:pPr marL="0" indent="0" algn="just">
              <a:buFontTx/>
              <a:buNone/>
              <a:defRPr/>
            </a:pPr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проверки: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Tx/>
              <a:buNone/>
              <a:defRPr/>
            </a:pPr>
            <a:r>
              <a:rPr lang="ru-RU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должностные инструкции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Tx/>
              <a:buNone/>
              <a:defRPr/>
            </a:pPr>
            <a:r>
              <a:rPr lang="ru-RU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ЛНА по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порядку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ведения документооборота и  осуществления педагогическими работниками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делопроизводства</a:t>
            </a:r>
          </a:p>
          <a:p>
            <a:pPr marL="0" indent="0" algn="just">
              <a:buFontTx/>
              <a:buNone/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соотношению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учебной (преподавательской) и другой педагогической работы в пределах рабочей недели или учебного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  <a:p>
            <a:pPr marL="0" indent="0" algn="just">
              <a:buFontTx/>
              <a:buNone/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классному руководству 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2498725" y="3095625"/>
            <a:ext cx="431800" cy="288925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611188" y="4221163"/>
            <a:ext cx="431800" cy="287337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547688" y="5373688"/>
            <a:ext cx="431800" cy="287337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115888"/>
            <a:ext cx="8229600" cy="79216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5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ПРОКУРАТУРА ЛЕНИНГРАДСКОЙ ОБЛАСТИ</a:t>
            </a:r>
            <a:endParaRPr lang="ru-RU" sz="25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1075"/>
            <a:ext cx="8435975" cy="5145088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kern="12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ПРОВЕРКИ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2000" b="1" kern="12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2800" b="1" kern="1200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ВЫЯВЛЕНО</a:t>
            </a: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3600" b="1" kern="12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3600" b="1" kern="1200" dirty="0">
              <a:solidFill>
                <a:prstClr val="black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3600" b="1" kern="12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4000" b="1" kern="1200" dirty="0" smtClean="0">
                <a:solidFill>
                  <a:srgbClr val="3333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300 нарушений </a:t>
            </a:r>
            <a:endParaRPr lang="ru-RU" sz="4000" kern="1200" dirty="0" smtClean="0">
              <a:solidFill>
                <a:srgbClr val="33339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3600" kern="12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3600" kern="12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4000" b="1" kern="1200" dirty="0" smtClean="0">
                <a:solidFill>
                  <a:srgbClr val="3333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240  незаконных ЛНА</a:t>
            </a:r>
            <a:endParaRPr lang="ru-RU" sz="4000" kern="1200" dirty="0" smtClean="0">
              <a:solidFill>
                <a:srgbClr val="33339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3600" kern="12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kern="1200" dirty="0">
              <a:solidFill>
                <a:prstClr val="black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823913" y="3500438"/>
            <a:ext cx="579437" cy="649287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221163" y="2492375"/>
            <a:ext cx="693737" cy="542925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779463" y="4652963"/>
            <a:ext cx="623887" cy="57626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115888"/>
            <a:ext cx="8229600" cy="79216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5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ПРОКУРАТУРА ЛЕНИНГРАДСКОЙ ОБЛАСТИ</a:t>
            </a:r>
            <a:endParaRPr lang="ru-RU" sz="25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981075"/>
            <a:ext cx="8642350" cy="5472113"/>
          </a:xfrm>
        </p:spPr>
        <p:txBody>
          <a:bodyPr>
            <a:normAutofit lnSpcReduction="10000"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12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ПРОВЕРКИ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1100" b="1" kern="12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2000" b="1" kern="12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800" b="1" kern="1200" dirty="0" smtClean="0">
                <a:solidFill>
                  <a:srgbClr val="3333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ВНЕ 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800" b="1" kern="1200" dirty="0" smtClean="0">
                <a:solidFill>
                  <a:srgbClr val="3333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ЗАКОНА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2000" b="1" kern="1200" dirty="0" smtClean="0">
              <a:solidFill>
                <a:srgbClr val="33339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kern="1200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паспортизация и инвентаризация </a:t>
            </a:r>
            <a:r>
              <a:rPr lang="ru-RU" sz="22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 кабинетов, подготовки документов по списанию имущества;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sz="2200" kern="1200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 охраны труда</a:t>
            </a:r>
            <a:r>
              <a:rPr lang="ru-RU" sz="22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kern="1200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пополнение кабинетов </a:t>
            </a:r>
            <a:r>
              <a:rPr lang="ru-RU" sz="22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методическими пособиями, ТСО, дидактическими материалами и наглядными пособиями;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200" kern="1200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lang="ru-RU" sz="22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 обучающимися </a:t>
            </a:r>
            <a:r>
              <a:rPr lang="ru-RU" sz="2200" kern="1200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изготовлению </a:t>
            </a:r>
            <a:r>
              <a:rPr lang="ru-RU" sz="22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наглядных пособий,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разработке и реализации </a:t>
            </a:r>
            <a:r>
              <a:rPr lang="ru-RU" sz="2200" kern="1200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развития </a:t>
            </a:r>
            <a:r>
              <a:rPr lang="ru-RU" sz="22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организации;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систематического </a:t>
            </a:r>
            <a:r>
              <a:rPr lang="ru-RU" sz="2200" kern="1200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 эффективности уроков </a:t>
            </a:r>
            <a:r>
              <a:rPr lang="ru-RU" sz="22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подходов к обучению;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2200" kern="1200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дезинфекции </a:t>
            </a:r>
            <a:r>
              <a:rPr lang="ru-RU" sz="2200" kern="1200" dirty="0" smtClean="0">
                <a:solidFill>
                  <a:srgbClr val="3333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электронного</a:t>
            </a:r>
            <a:r>
              <a:rPr lang="ru-RU" sz="2200" kern="1200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оборудования </a:t>
            </a:r>
            <a:r>
              <a:rPr lang="ru-RU" sz="22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т.д.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ru-RU" sz="3600" kern="1200" dirty="0">
              <a:solidFill>
                <a:prstClr val="black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нак запрета 9"/>
          <p:cNvSpPr/>
          <p:nvPr/>
        </p:nvSpPr>
        <p:spPr>
          <a:xfrm>
            <a:off x="4032250" y="1628775"/>
            <a:ext cx="1138238" cy="1008063"/>
          </a:xfrm>
          <a:prstGeom prst="noSmoking">
            <a:avLst>
              <a:gd name="adj" fmla="val 5064"/>
            </a:avLst>
          </a:prstGeom>
          <a:solidFill>
            <a:srgbClr val="FF0000"/>
          </a:solidFill>
          <a:ln w="127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115888"/>
            <a:ext cx="8229600" cy="79216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5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ПРОКУРАТУРА ЛЕНИНГРАДСКОЙ ОБЛАСТИ</a:t>
            </a:r>
            <a:endParaRPr lang="ru-RU" sz="25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981075"/>
            <a:ext cx="8642350" cy="5472113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12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ПРОВЕРКИ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1100" b="1" kern="12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2000" b="1" kern="12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800" b="1" kern="1200" dirty="0" smtClean="0">
                <a:solidFill>
                  <a:srgbClr val="3333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ИЗБЫТОЧНО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2000" b="1" kern="1200" dirty="0" smtClean="0">
              <a:solidFill>
                <a:srgbClr val="33339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  <a:defRPr/>
            </a:pP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</a:t>
            </a:r>
            <a:r>
              <a:rPr lang="ru-RU" sz="2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</a:t>
            </a:r>
            <a:r>
              <a:rPr lang="ru-RU" sz="2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медико</a:t>
            </a:r>
            <a:r>
              <a:rPr lang="ru-RU" sz="2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педагогических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консилиумах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ru-RU" sz="2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специализированной образовательной деятельности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класса с выдающимися способностями и/или особыми образовательными потребностями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публичных выступлений детей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ru-RU" sz="22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</a:t>
            </a:r>
            <a:r>
              <a:rPr lang="ru-RU" sz="2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педагогических советах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ru-RU" sz="2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олимпиад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конференций, предметных конкурсов в школе</a:t>
            </a:r>
            <a:endParaRPr lang="ru-RU" sz="2200" kern="1200" dirty="0">
              <a:solidFill>
                <a:prstClr val="black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нак запрета 9"/>
          <p:cNvSpPr/>
          <p:nvPr/>
        </p:nvSpPr>
        <p:spPr>
          <a:xfrm>
            <a:off x="3779838" y="1628775"/>
            <a:ext cx="1439862" cy="1295400"/>
          </a:xfrm>
          <a:prstGeom prst="noSmoking">
            <a:avLst>
              <a:gd name="adj" fmla="val 5064"/>
            </a:avLst>
          </a:prstGeom>
          <a:solidFill>
            <a:srgbClr val="FF0000"/>
          </a:solidFill>
          <a:ln w="127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8"/>
          <p:cNvSpPr txBox="1">
            <a:spLocks noChangeArrowheads="1"/>
          </p:cNvSpPr>
          <p:nvPr/>
        </p:nvSpPr>
        <p:spPr bwMode="auto">
          <a:xfrm>
            <a:off x="827088" y="1916113"/>
            <a:ext cx="7848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101600"/>
            <a:ext cx="9144000" cy="792163"/>
          </a:xfrm>
          <a:prstGeom prst="rect">
            <a:avLst/>
          </a:prstGeom>
          <a:gradFill rotWithShape="1">
            <a:gsLst>
              <a:gs pos="0">
                <a:srgbClr val="475E76"/>
              </a:gs>
              <a:gs pos="50000">
                <a:srgbClr val="99CCFF"/>
              </a:gs>
              <a:gs pos="100000">
                <a:srgbClr val="475E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Рисунок 4" descr="gerb_spb_6_m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620712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0" y="6497638"/>
            <a:ext cx="9144000" cy="360362"/>
          </a:xfrm>
          <a:gradFill rotWithShape="1">
            <a:gsLst>
              <a:gs pos="0">
                <a:srgbClr val="3E3EA4">
                  <a:gamma/>
                  <a:shade val="46275"/>
                  <a:invGamma/>
                </a:srgbClr>
              </a:gs>
              <a:gs pos="50000">
                <a:srgbClr val="3E3EA4"/>
              </a:gs>
              <a:gs pos="100000">
                <a:srgbClr val="3E3EA4">
                  <a:gamma/>
                  <a:shade val="46275"/>
                  <a:invGamma/>
                </a:srgbClr>
              </a:gs>
            </a:gsLst>
            <a:lin ang="5400000" scaled="1"/>
          </a:gradFill>
        </p:spPr>
        <p:txBody>
          <a:bodyPr rtlCol="0">
            <a:normAutofit/>
          </a:bodyPr>
          <a:lstStyle/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КОМИТЕТ ОБЩЕГО И ПРОФЕССИОНАЛЬНОГО ОБРАЗОВАНИЯ ЛЕНИНГРАДСКОЙ ОБЛАСТИ</a:t>
            </a:r>
          </a:p>
        </p:txBody>
      </p:sp>
      <p:sp>
        <p:nvSpPr>
          <p:cNvPr id="10247" name="Rectangle 13"/>
          <p:cNvSpPr>
            <a:spLocks noChangeArrowheads="1"/>
          </p:cNvSpPr>
          <p:nvPr/>
        </p:nvSpPr>
        <p:spPr bwMode="auto">
          <a:xfrm>
            <a:off x="4140200" y="5229225"/>
            <a:ext cx="4824413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80">
                    <a:alpha val="25882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None/>
            </a:pPr>
            <a:endParaRPr lang="en-US" altLang="ru-RU" sz="1600" b="1">
              <a:solidFill>
                <a:srgbClr val="000000"/>
              </a:solidFill>
              <a:latin typeface="Arial" panose="020B0604020202020204" pitchFamily="34" charset="0"/>
              <a:ea typeface="굴림" pitchFamily="34" charset="-127"/>
              <a:cs typeface="Arial" panose="020B0604020202020204" pitchFamily="34" charset="0"/>
            </a:endParaRPr>
          </a:p>
        </p:txBody>
      </p:sp>
      <p:sp>
        <p:nvSpPr>
          <p:cNvPr id="10248" name="TextBox 8"/>
          <p:cNvSpPr txBox="1">
            <a:spLocks noChangeArrowheads="1"/>
          </p:cNvSpPr>
          <p:nvPr/>
        </p:nvSpPr>
        <p:spPr bwMode="auto">
          <a:xfrm>
            <a:off x="250825" y="2924175"/>
            <a:ext cx="86407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24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9" name="Прямоугольник 1"/>
          <p:cNvSpPr>
            <a:spLocks noChangeArrowheads="1"/>
          </p:cNvSpPr>
          <p:nvPr/>
        </p:nvSpPr>
        <p:spPr bwMode="auto">
          <a:xfrm>
            <a:off x="1819275" y="3244850"/>
            <a:ext cx="685641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8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8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ru-RU" altLang="ru-RU" sz="28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50" name="Прямоугольник 3"/>
          <p:cNvSpPr>
            <a:spLocks noChangeArrowheads="1"/>
          </p:cNvSpPr>
          <p:nvPr/>
        </p:nvSpPr>
        <p:spPr bwMode="auto">
          <a:xfrm>
            <a:off x="590550" y="3244850"/>
            <a:ext cx="8158163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ru-RU" altLang="ru-RU" sz="28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ru-RU" altLang="ru-RU" sz="28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ru-RU" altLang="ru-RU" sz="28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ru-RU" altLang="ru-RU" sz="28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ru-RU" altLang="ru-RU" sz="28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51" name="Прямоугольник 5"/>
          <p:cNvSpPr>
            <a:spLocks noChangeArrowheads="1"/>
          </p:cNvSpPr>
          <p:nvPr/>
        </p:nvSpPr>
        <p:spPr bwMode="auto">
          <a:xfrm>
            <a:off x="11113" y="3244850"/>
            <a:ext cx="89535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ru-RU" altLang="ru-RU" sz="28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ru-RU" altLang="ru-RU" sz="28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ru-RU" altLang="ru-RU" sz="28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ru-RU" altLang="ru-RU" sz="28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52" name="Прямоугольник 4"/>
          <p:cNvSpPr>
            <a:spLocks noChangeArrowheads="1"/>
          </p:cNvSpPr>
          <p:nvPr/>
        </p:nvSpPr>
        <p:spPr bwMode="auto">
          <a:xfrm>
            <a:off x="1800225" y="3244850"/>
            <a:ext cx="716438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8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8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8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53" name="Прямоугольник 2"/>
          <p:cNvSpPr>
            <a:spLocks noChangeArrowheads="1"/>
          </p:cNvSpPr>
          <p:nvPr/>
        </p:nvSpPr>
        <p:spPr bwMode="auto">
          <a:xfrm>
            <a:off x="2051050" y="1393825"/>
            <a:ext cx="66246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ru-RU" altLang="ru-RU" sz="28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54" name="Прямоугольник 7"/>
          <p:cNvSpPr>
            <a:spLocks noChangeArrowheads="1"/>
          </p:cNvSpPr>
          <p:nvPr/>
        </p:nvSpPr>
        <p:spPr bwMode="auto">
          <a:xfrm>
            <a:off x="2714625" y="3244850"/>
            <a:ext cx="6249988" cy="252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55" name="Прямоугольник 6"/>
          <p:cNvSpPr>
            <a:spLocks noChangeArrowheads="1"/>
          </p:cNvSpPr>
          <p:nvPr/>
        </p:nvSpPr>
        <p:spPr bwMode="auto">
          <a:xfrm>
            <a:off x="800100" y="973138"/>
            <a:ext cx="8020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ru-RU" altLang="ru-RU" sz="28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56" name="Прямоугольник 10"/>
          <p:cNvSpPr>
            <a:spLocks noChangeArrowheads="1"/>
          </p:cNvSpPr>
          <p:nvPr/>
        </p:nvSpPr>
        <p:spPr bwMode="auto">
          <a:xfrm>
            <a:off x="96838" y="2420938"/>
            <a:ext cx="9144000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4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altLang="ru-RU" sz="4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ct val="0"/>
              </a:spcBef>
              <a:buFontTx/>
              <a:buNone/>
            </a:pPr>
            <a:endParaRPr lang="ru-RU" altLang="ru-RU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3804</TotalTime>
  <Words>413</Words>
  <Application>Microsoft Office PowerPoint</Application>
  <PresentationFormat>Экран (4:3)</PresentationFormat>
  <Paragraphs>91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굴림</vt:lpstr>
      <vt:lpstr>Wingdings</vt:lpstr>
      <vt:lpstr>Times New Roman</vt:lpstr>
      <vt:lpstr>Оформление по умолчанию</vt:lpstr>
      <vt:lpstr>Тема Office</vt:lpstr>
      <vt:lpstr>Презентация PowerPoint</vt:lpstr>
      <vt:lpstr>Нормативные правовые акты</vt:lpstr>
      <vt:lpstr>Нормативные правовые акты</vt:lpstr>
      <vt:lpstr>ПРОКУРАТУРА ЛЕНИНГРАДСКОЙ ОБЛАСТИ</vt:lpstr>
      <vt:lpstr>ПРОКУРАТУРА ЛЕНИНГРАДСКОЙ ОБЛАСТИ</vt:lpstr>
      <vt:lpstr>ПРОКУРАТУРА ЛЕНИНГРАДСКОЙ ОБЛАСТИ</vt:lpstr>
      <vt:lpstr>ПРОКУРАТУРА ЛЕНИНГРАДСКОЙ ОБЛАСТИ</vt:lpstr>
      <vt:lpstr>Презентация PowerPoint</vt:lpstr>
    </vt:vector>
  </TitlesOfParts>
  <Company>КОиПО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Glevitskaya</dc:creator>
  <cp:lastModifiedBy>Admin</cp:lastModifiedBy>
  <cp:revision>300</cp:revision>
  <cp:lastPrinted>2021-10-15T07:47:58Z</cp:lastPrinted>
  <dcterms:created xsi:type="dcterms:W3CDTF">2014-02-13T15:44:52Z</dcterms:created>
  <dcterms:modified xsi:type="dcterms:W3CDTF">2024-05-16T09:17:40Z</dcterms:modified>
</cp:coreProperties>
</file>