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handoutMasterIdLst>
    <p:handoutMasterId r:id="rId11"/>
  </p:handoutMasterIdLst>
  <p:sldIdLst>
    <p:sldId id="483" r:id="rId3"/>
    <p:sldId id="476" r:id="rId4"/>
    <p:sldId id="487" r:id="rId5"/>
    <p:sldId id="477" r:id="rId6"/>
    <p:sldId id="489" r:id="rId7"/>
    <p:sldId id="490" r:id="rId8"/>
    <p:sldId id="491" r:id="rId9"/>
    <p:sldId id="471" r:id="rId10"/>
  </p:sldIdLst>
  <p:sldSz cx="9144000" cy="6858000" type="screen4x3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99"/>
    <a:srgbClr val="A34B7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3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04" y="-90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79" tIns="45539" rIns="91079" bIns="4553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79" tIns="45539" rIns="91079" bIns="4553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79" tIns="45539" rIns="91079" bIns="4553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79" tIns="45539" rIns="91079" bIns="4553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6E6FD2-6A4D-446E-B013-7CF475B1252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79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27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667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417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632700" cy="490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4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30B86-4531-4A4A-BFFC-F680058C5B13}" type="datetimeFigureOut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9ABB5-DF8D-4417-9A6D-C94BD5DF5E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193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E554-ACC7-4368-93FD-09EC6E756F45}" type="datetimeFigureOut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859F8-8517-489F-97BF-D5B3F1A10E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0346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EE9E-4BA7-47D7-9E8D-42D4B4846497}" type="datetimeFigureOut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98F8E-17E8-4364-8209-7AAD6B910E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6373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6C17-D4CD-457E-827E-ED1C58D8CD6D}" type="datetimeFigureOut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D86E2-69CF-42DA-8227-66438FFF8F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6171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370E-0A5E-4C29-BB74-82F58826BDD3}" type="datetimeFigureOut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1A483-DAE7-4CA7-A243-FE17649C59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3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A6D6E-6FB6-46CF-BA4F-B1745ED5C7C7}" type="datetimeFigureOut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0DE67-5817-4D86-B8D0-E0825664ED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618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256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3BAE7-398A-4D9C-8963-0123F03FFE41}" type="datetimeFigureOut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ADA01-09D5-4A5A-9D3F-022E80706B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53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A705C-8961-4407-B970-C2C22EF36114}" type="datetimeFigureOut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F75C8-858B-4F0B-92A3-8F11280494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9524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C4502-B59C-434D-BDCC-211A9B4F94D3}" type="datetimeFigureOut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51EBB-F9D8-4477-A922-29BEF1D245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07568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8DC0-393A-4155-B09D-736F7744FC2A}" type="datetimeFigureOut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7B5F1-6703-4154-8CFA-190AC189F3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7884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1997-8DA4-4C01-A9B4-1C8921EFCCE3}" type="datetimeFigureOut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F9424-8B80-4212-9C4E-AB5E46C65C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245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289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83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5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7930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8734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</p:txBody>
      </p:sp>
      <p:pic>
        <p:nvPicPr>
          <p:cNvPr id="2" name="Picture 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9144000" cy="792162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4" descr="gerb_spb_6_med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6207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2"/>
          <p:cNvSpPr>
            <a:spLocks/>
          </p:cNvSpPr>
          <p:nvPr userDrawn="1"/>
        </p:nvSpPr>
        <p:spPr bwMode="auto">
          <a:xfrm>
            <a:off x="0" y="6597650"/>
            <a:ext cx="9144000" cy="260350"/>
          </a:xfrm>
          <a:prstGeom prst="rect">
            <a:avLst/>
          </a:prstGeom>
          <a:gradFill rotWithShape="1">
            <a:gsLst>
              <a:gs pos="0">
                <a:srgbClr val="3E3EA4">
                  <a:gamma/>
                  <a:shade val="46275"/>
                  <a:invGamma/>
                </a:srgbClr>
              </a:gs>
              <a:gs pos="50000">
                <a:srgbClr val="3E3EA4"/>
              </a:gs>
              <a:gs pos="100000">
                <a:srgbClr val="3E3EA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Комитет общего и профессионального образования Ленинградской области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74638"/>
            <a:ext cx="76327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i="1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4DCE901-36B5-4895-A66E-F205ACFB41B8}" type="datetimeFigureOut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113870A0-11D9-46BB-AD1D-F791B7C23E19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2055" name="Picture 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9144000" cy="792162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Рисунок 4" descr="gerb_spb_6_med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6207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2"/>
          <p:cNvSpPr>
            <a:spLocks/>
          </p:cNvSpPr>
          <p:nvPr userDrawn="1"/>
        </p:nvSpPr>
        <p:spPr bwMode="auto">
          <a:xfrm>
            <a:off x="0" y="6597650"/>
            <a:ext cx="9144000" cy="260350"/>
          </a:xfrm>
          <a:prstGeom prst="rect">
            <a:avLst/>
          </a:prstGeom>
          <a:gradFill rotWithShape="1">
            <a:gsLst>
              <a:gs pos="0">
                <a:srgbClr val="3E3EA4">
                  <a:gamma/>
                  <a:shade val="46275"/>
                  <a:invGamma/>
                </a:srgbClr>
              </a:gs>
              <a:gs pos="50000">
                <a:srgbClr val="3E3EA4"/>
              </a:gs>
              <a:gs pos="100000">
                <a:srgbClr val="3E3EA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Комитет общего и профессионального образования Ленинградской области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9144000" cy="792162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4" descr="gerb_spb_6_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6207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6497638"/>
            <a:ext cx="9144000" cy="360362"/>
          </a:xfrm>
          <a:gradFill rotWithShape="1">
            <a:gsLst>
              <a:gs pos="0">
                <a:srgbClr val="3E3EA4">
                  <a:gamma/>
                  <a:shade val="46275"/>
                  <a:invGamma/>
                </a:srgbClr>
              </a:gs>
              <a:gs pos="50000">
                <a:srgbClr val="3E3EA4"/>
              </a:gs>
              <a:gs pos="100000">
                <a:srgbClr val="3E3EA4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Санкт-Петербург, 2024 год</a:t>
            </a: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2484438" y="541338"/>
            <a:ext cx="784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4140200" y="5229225"/>
            <a:ext cx="4824413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ru-RU" sz="1600" b="1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79388" y="931863"/>
            <a:ext cx="8689975" cy="692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defRPr/>
            </a:pPr>
            <a:endParaRPr lang="ru-RU" altLang="ru-RU" sz="3600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r>
              <a:rPr lang="ru-RU" altLang="ru-RU" sz="29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актуальных проблемах реализации государственных гарантий </a:t>
            </a:r>
            <a:endParaRPr lang="ru-RU" altLang="ru-RU" sz="2900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r>
              <a:rPr lang="ru-RU" altLang="ru-RU" sz="29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sz="29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оптимизации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ru-RU" altLang="ru-RU" sz="29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документационной нагрузки </a:t>
            </a:r>
            <a:endParaRPr lang="ru-RU" altLang="ru-RU" sz="2900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r>
              <a:rPr lang="ru-RU" altLang="ru-RU" sz="29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29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 общеобразовательных </a:t>
            </a:r>
            <a:r>
              <a:rPr lang="ru-RU" altLang="ru-RU" sz="29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</a:p>
          <a:p>
            <a:pPr algn="ctr" eaLnBrk="1" hangingPunct="1">
              <a:spcBef>
                <a:spcPts val="600"/>
              </a:spcBef>
              <a:defRPr/>
            </a:pPr>
            <a:endParaRPr lang="ru-RU" altLang="ru-RU" sz="3000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r>
              <a:rPr lang="ru-RU" alt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департамента надзора, контроля, оценки </a:t>
            </a:r>
            <a:r>
              <a:rPr lang="ru-RU" altLang="ru-RU" sz="240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              и </a:t>
            </a:r>
            <a:r>
              <a:rPr lang="ru-RU" alt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обеспечения в сфере образования комитета общего и профессионального образования </a:t>
            </a:r>
            <a:r>
              <a:rPr lang="ru-RU" altLang="ru-RU" sz="240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altLang="ru-RU" sz="2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r>
              <a:rPr lang="ru-RU" alt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Шинкарева Вера Викторовна</a:t>
            </a:r>
          </a:p>
          <a:p>
            <a:pPr algn="r" eaLnBrk="1" hangingPunct="1">
              <a:spcBef>
                <a:spcPts val="0"/>
              </a:spcBef>
              <a:defRPr/>
            </a:pPr>
            <a:endParaRPr lang="ru-RU" altLang="ru-RU" sz="1600" i="1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ts val="0"/>
              </a:spcBef>
              <a:defRPr/>
            </a:pPr>
            <a:endParaRPr lang="ru-RU" altLang="ru-RU" sz="1600" i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ts val="0"/>
              </a:spcBef>
              <a:defRPr/>
            </a:pPr>
            <a:endParaRPr lang="ru-RU" altLang="ru-RU" sz="1600" i="1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ru-RU" altLang="ru-RU" sz="1400" i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ts val="0"/>
              </a:spcBef>
              <a:defRPr/>
            </a:pPr>
            <a:endParaRPr lang="ru-RU" altLang="ru-RU" sz="1600" i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ts val="0"/>
              </a:spcBef>
              <a:defRPr/>
            </a:pPr>
            <a:endParaRPr lang="ru-RU" altLang="ru-RU" sz="1600" i="1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182688" y="88900"/>
            <a:ext cx="7488237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</a:t>
            </a:r>
            <a:r>
              <a:rPr lang="ru-RU" altLang="ru-RU" sz="1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ОБЩЕГО И ПРОФЕССИОНАЛЬНОГО ОБРАЗОВАНИЯ ЛЕНИНГРАДСКОЙ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750" y="333375"/>
            <a:ext cx="8064500" cy="4556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850" y="981075"/>
            <a:ext cx="8424863" cy="540067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ФЗ от 29.12.2012 года № 273-ФЗ «Об образовании в Российской Федерации»:</a:t>
            </a:r>
          </a:p>
          <a:p>
            <a:pPr marL="0" indent="0" algn="just">
              <a:buFontTx/>
              <a:buNone/>
              <a:defRPr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часть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6.1 статьи 47  - </a:t>
            </a:r>
            <a:r>
              <a:rPr lang="ru-RU" alt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перечень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документации </a:t>
            </a:r>
            <a:r>
              <a:rPr lang="ru-RU" alt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утверждается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России, комитет  </a:t>
            </a:r>
            <a:r>
              <a:rPr lang="ru-RU" altLang="ru-RU" sz="20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вправе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утвердить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дополнительный </a:t>
            </a: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перечень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документации,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подготовка которой осуществляется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работниками при реализации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ООП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часть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6.2 статьи 47  -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возложение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работников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работы, не предусмотренной Законом об образовании, в том числе связанной с подготовкой документов, не включенных в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перечни            ,                                        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допускается</a:t>
            </a:r>
            <a:endParaRPr lang="ru-RU" alt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России от 21.07.2022 № 582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утвержден перечень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документации, подготовка которой осуществляется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работниками при реализации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ООП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alt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  <a:buFontTx/>
              <a:buNone/>
              <a:defRPr/>
            </a:pPr>
            <a:endParaRPr lang="ru-RU" altLang="ru-RU" sz="6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ru-RU" altLang="ru-RU" sz="800" dirty="0" smtClean="0"/>
          </a:p>
        </p:txBody>
      </p:sp>
      <p:sp>
        <p:nvSpPr>
          <p:cNvPr id="2" name="Стрелка вправо 1"/>
          <p:cNvSpPr/>
          <p:nvPr/>
        </p:nvSpPr>
        <p:spPr>
          <a:xfrm rot="16200000">
            <a:off x="6919119" y="3883819"/>
            <a:ext cx="287337" cy="49212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7672387" y="3976688"/>
            <a:ext cx="288925" cy="3873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750" y="333375"/>
            <a:ext cx="8064500" cy="4556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388" y="981075"/>
            <a:ext cx="8569325" cy="5543550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России от 21.07.2022 № 582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alt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утвержден перечень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документации, подготовка которой осуществляется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работниками при реализации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ООП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  <a:buFontTx/>
              <a:buNone/>
              <a:defRPr/>
            </a:pPr>
            <a:endParaRPr lang="ru-RU" altLang="ru-RU" sz="6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ru-RU" altLang="ru-RU" sz="800" dirty="0" smtClean="0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4031457" y="2169319"/>
            <a:ext cx="576262" cy="10795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3213100"/>
            <a:ext cx="8351838" cy="28622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ru-RU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предмета, учебного курса (в том числе внеурочной деятельности), учебного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модуля</a:t>
            </a: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</a:t>
            </a:r>
            <a:r>
              <a:rPr lang="ru-RU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</a:t>
            </a:r>
            <a:r>
              <a:rPr lang="ru-RU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успеваемости</a:t>
            </a:r>
            <a:endParaRPr lang="ru-RU" sz="21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ru-RU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</a:t>
            </a:r>
            <a:r>
              <a:rPr lang="ru-RU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внеурочную деятельность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ru-RU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работы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классных руководителей)</a:t>
            </a: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</a:t>
            </a:r>
            <a:r>
              <a:rPr lang="ru-RU" sz="21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обучающегося (по запросу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7921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ЛЕНИНГРАДСКОЙ ОБЛАСТИ</a:t>
            </a:r>
            <a:endParaRPr lang="ru-RU" sz="25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FontTx/>
              <a:buNone/>
              <a:defRPr/>
            </a:pP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Проверка: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март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 algn="just">
              <a:buFontTx/>
              <a:buNone/>
              <a:defRPr/>
            </a:pP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проверки: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инструкции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ЛНА по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порядку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документооборота и  осуществления педагогическими работниками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делопроизводства</a:t>
            </a:r>
          </a:p>
          <a:p>
            <a:pPr marL="0" indent="0" algn="just">
              <a:buFontTx/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соотношению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(преподавательской) и другой педагогической работы в пределах рабочей недели или учебного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 algn="just">
              <a:buFontTx/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классному руководству 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2498725" y="3095625"/>
            <a:ext cx="431800" cy="28892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11188" y="4221163"/>
            <a:ext cx="431800" cy="28733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47688" y="5373688"/>
            <a:ext cx="431800" cy="28733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7921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ЛЕНИНГРАДСКОЙ ОБЛАСТИ</a:t>
            </a:r>
            <a:endParaRPr lang="ru-RU" sz="25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435975" cy="5145088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ПРОВЕРКИ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2000" b="1" kern="12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800" b="1" kern="1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3600" b="1" kern="12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3600" b="1" kern="12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3600" b="1" kern="12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4000" b="1" kern="1200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300 нарушений </a:t>
            </a:r>
            <a:endParaRPr lang="ru-RU" sz="4000" kern="1200" dirty="0" smtClean="0">
              <a:solidFill>
                <a:srgbClr val="3333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3600" kern="12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3600" kern="12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4000" b="1" kern="1200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240  незаконных ЛНА</a:t>
            </a:r>
            <a:endParaRPr lang="ru-RU" sz="4000" kern="1200" dirty="0" smtClean="0">
              <a:solidFill>
                <a:srgbClr val="3333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3600" kern="12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kern="12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3913" y="3500438"/>
            <a:ext cx="579437" cy="64928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21163" y="2492375"/>
            <a:ext cx="693737" cy="5429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779463" y="4652963"/>
            <a:ext cx="623887" cy="57626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7921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ЛЕНИНГРАДСКОЙ ОБЛАСТИ</a:t>
            </a:r>
            <a:endParaRPr lang="ru-RU" sz="25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981075"/>
            <a:ext cx="8642350" cy="5472113"/>
          </a:xfrm>
        </p:spPr>
        <p:txBody>
          <a:bodyPr>
            <a:normAutofit lnSpcReduction="10000"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ПРОВЕРКИ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100" b="1" kern="12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2000" b="1" kern="12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kern="1200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ВНЕ 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kern="1200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2000" b="1" kern="1200" dirty="0" smtClean="0">
              <a:solidFill>
                <a:srgbClr val="3333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200" kern="1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паспортизация и инвентаризация </a:t>
            </a:r>
            <a:r>
              <a:rPr lang="ru-RU" sz="2200" kern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кабинетов, подготовки документов по списанию имущества;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200" kern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200" kern="1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охраны труда</a:t>
            </a:r>
            <a:r>
              <a:rPr lang="ru-RU" sz="2200" kern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200" kern="1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кабинетов </a:t>
            </a:r>
            <a:r>
              <a:rPr lang="ru-RU" sz="2200" kern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методическими пособиями, ТСО, дидактическими материалами и наглядными пособиями;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200" kern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200" kern="1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200" kern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обучающимися </a:t>
            </a:r>
            <a:r>
              <a:rPr lang="ru-RU" sz="2200" kern="1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изготовлению </a:t>
            </a:r>
            <a:r>
              <a:rPr lang="ru-RU" sz="2200" kern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наглядных пособий,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200" kern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и реализации </a:t>
            </a:r>
            <a:r>
              <a:rPr lang="ru-RU" sz="2200" kern="1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развития </a:t>
            </a:r>
            <a:r>
              <a:rPr lang="ru-RU" sz="2200" kern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200" kern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систематического </a:t>
            </a:r>
            <a:r>
              <a:rPr lang="ru-RU" sz="2200" kern="1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эффективности уроков </a:t>
            </a:r>
            <a:r>
              <a:rPr lang="ru-RU" sz="2200" kern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подходов к обучению;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200" kern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200" kern="1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дезинфекции </a:t>
            </a:r>
            <a:r>
              <a:rPr lang="ru-RU" sz="2200" kern="1200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</a:t>
            </a:r>
            <a:r>
              <a:rPr lang="ru-RU" sz="2200" kern="1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оборудования </a:t>
            </a:r>
            <a:r>
              <a:rPr lang="ru-RU" sz="2200" kern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sz="3600" kern="12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нак запрета 9"/>
          <p:cNvSpPr/>
          <p:nvPr/>
        </p:nvSpPr>
        <p:spPr>
          <a:xfrm>
            <a:off x="4032250" y="1628775"/>
            <a:ext cx="1138238" cy="1008063"/>
          </a:xfrm>
          <a:prstGeom prst="noSmoking">
            <a:avLst>
              <a:gd name="adj" fmla="val 5064"/>
            </a:avLst>
          </a:prstGeom>
          <a:solidFill>
            <a:srgbClr val="FF00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7921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ЛЕНИНГРАДСКОЙ ОБЛАСТИ</a:t>
            </a:r>
            <a:endParaRPr lang="ru-RU" sz="25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981075"/>
            <a:ext cx="8642350" cy="5472113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ПРОВЕРКИ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100" b="1" kern="12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2000" b="1" kern="12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kern="1200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ИЗБЫТОЧНО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2000" b="1" kern="1200" dirty="0" smtClean="0">
              <a:solidFill>
                <a:srgbClr val="3333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2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</a:t>
            </a: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консилиумах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специализированной образовательной деятельности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класса с выдающимися способностями и/или особыми образовательными потребностями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публичных выступлений детей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педагогических советах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олимпиад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конференций, предметных конкурсов в школе</a:t>
            </a:r>
            <a:endParaRPr lang="ru-RU" sz="2200" kern="12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нак запрета 9"/>
          <p:cNvSpPr/>
          <p:nvPr/>
        </p:nvSpPr>
        <p:spPr>
          <a:xfrm>
            <a:off x="3779838" y="1628775"/>
            <a:ext cx="1439862" cy="1295400"/>
          </a:xfrm>
          <a:prstGeom prst="noSmoking">
            <a:avLst>
              <a:gd name="adj" fmla="val 5064"/>
            </a:avLst>
          </a:prstGeom>
          <a:solidFill>
            <a:srgbClr val="FF00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8"/>
          <p:cNvSpPr txBox="1">
            <a:spLocks noChangeArrowheads="1"/>
          </p:cNvSpPr>
          <p:nvPr/>
        </p:nvSpPr>
        <p:spPr bwMode="auto">
          <a:xfrm>
            <a:off x="827088" y="1916113"/>
            <a:ext cx="784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01600"/>
            <a:ext cx="9144000" cy="792163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4" descr="gerb_spb_6_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6207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6497638"/>
            <a:ext cx="9144000" cy="360362"/>
          </a:xfrm>
          <a:gradFill rotWithShape="1">
            <a:gsLst>
              <a:gs pos="0">
                <a:srgbClr val="3E3EA4">
                  <a:gamma/>
                  <a:shade val="46275"/>
                  <a:invGamma/>
                </a:srgbClr>
              </a:gs>
              <a:gs pos="50000">
                <a:srgbClr val="3E3EA4"/>
              </a:gs>
              <a:gs pos="100000">
                <a:srgbClr val="3E3EA4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 rtlCol="0">
            <a:normAutofit/>
          </a:bodyPr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КОМИТЕТ ОБЩЕГО И ПРОФЕССИОНАЛЬНОГО ОБРАЗОВАНИЯ ЛЕНИНГРАДСКОЙ ОБЛАСТИ</a:t>
            </a:r>
          </a:p>
        </p:txBody>
      </p:sp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4140200" y="5229225"/>
            <a:ext cx="4824413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en-US" altLang="ru-RU" sz="1600" b="1">
              <a:solidFill>
                <a:srgbClr val="000000"/>
              </a:solidFill>
              <a:latin typeface="Arial" panose="020B0604020202020204" pitchFamily="34" charset="0"/>
              <a:ea typeface="굴림" pitchFamily="34" charset="-127"/>
              <a:cs typeface="Arial" panose="020B0604020202020204" pitchFamily="34" charset="0"/>
            </a:endParaRPr>
          </a:p>
        </p:txBody>
      </p:sp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250825" y="2924175"/>
            <a:ext cx="8640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ru-RU" altLang="ru-RU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9" name="Прямоугольник 1"/>
          <p:cNvSpPr>
            <a:spLocks noChangeArrowheads="1"/>
          </p:cNvSpPr>
          <p:nvPr/>
        </p:nvSpPr>
        <p:spPr bwMode="auto">
          <a:xfrm>
            <a:off x="1819275" y="3244850"/>
            <a:ext cx="68564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0" name="Прямоугольник 3"/>
          <p:cNvSpPr>
            <a:spLocks noChangeArrowheads="1"/>
          </p:cNvSpPr>
          <p:nvPr/>
        </p:nvSpPr>
        <p:spPr bwMode="auto">
          <a:xfrm>
            <a:off x="590550" y="3244850"/>
            <a:ext cx="815816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1" name="Прямоугольник 5"/>
          <p:cNvSpPr>
            <a:spLocks noChangeArrowheads="1"/>
          </p:cNvSpPr>
          <p:nvPr/>
        </p:nvSpPr>
        <p:spPr bwMode="auto">
          <a:xfrm>
            <a:off x="11113" y="3244850"/>
            <a:ext cx="89535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2" name="Прямоугольник 4"/>
          <p:cNvSpPr>
            <a:spLocks noChangeArrowheads="1"/>
          </p:cNvSpPr>
          <p:nvPr/>
        </p:nvSpPr>
        <p:spPr bwMode="auto">
          <a:xfrm>
            <a:off x="1800225" y="3244850"/>
            <a:ext cx="71643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Прямоугольник 2"/>
          <p:cNvSpPr>
            <a:spLocks noChangeArrowheads="1"/>
          </p:cNvSpPr>
          <p:nvPr/>
        </p:nvSpPr>
        <p:spPr bwMode="auto">
          <a:xfrm>
            <a:off x="2051050" y="1393825"/>
            <a:ext cx="66246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4" name="Прямоугольник 7"/>
          <p:cNvSpPr>
            <a:spLocks noChangeArrowheads="1"/>
          </p:cNvSpPr>
          <p:nvPr/>
        </p:nvSpPr>
        <p:spPr bwMode="auto">
          <a:xfrm>
            <a:off x="2714625" y="3244850"/>
            <a:ext cx="6249988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5" name="Прямоугольник 6"/>
          <p:cNvSpPr>
            <a:spLocks noChangeArrowheads="1"/>
          </p:cNvSpPr>
          <p:nvPr/>
        </p:nvSpPr>
        <p:spPr bwMode="auto">
          <a:xfrm>
            <a:off x="800100" y="973138"/>
            <a:ext cx="802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6" name="Прямоугольник 10"/>
          <p:cNvSpPr>
            <a:spLocks noChangeArrowheads="1"/>
          </p:cNvSpPr>
          <p:nvPr/>
        </p:nvSpPr>
        <p:spPr bwMode="auto">
          <a:xfrm>
            <a:off x="96838" y="2420938"/>
            <a:ext cx="91440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altLang="ru-RU" sz="4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3804</TotalTime>
  <Words>413</Words>
  <Application>Microsoft Office PowerPoint</Application>
  <PresentationFormat>Экран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굴림</vt:lpstr>
      <vt:lpstr>Wingdings</vt:lpstr>
      <vt:lpstr>Times New Roman</vt:lpstr>
      <vt:lpstr>Оформление по умолчанию</vt:lpstr>
      <vt:lpstr>Тема Office</vt:lpstr>
      <vt:lpstr>Презентация PowerPoint</vt:lpstr>
      <vt:lpstr>Нормативные правовые акты</vt:lpstr>
      <vt:lpstr>Нормативные правовые акты</vt:lpstr>
      <vt:lpstr>ПРОКУРАТУРА ЛЕНИНГРАДСКОЙ ОБЛАСТИ</vt:lpstr>
      <vt:lpstr>ПРОКУРАТУРА ЛЕНИНГРАДСКОЙ ОБЛАСТИ</vt:lpstr>
      <vt:lpstr>ПРОКУРАТУРА ЛЕНИНГРАДСКОЙ ОБЛАСТИ</vt:lpstr>
      <vt:lpstr>ПРОКУРАТУРА ЛЕНИНГРАДСКОЙ ОБЛАСТИ</vt:lpstr>
      <vt:lpstr>Презентация PowerPoint</vt:lpstr>
    </vt:vector>
  </TitlesOfParts>
  <Company>КОиПО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Glevitskaya</dc:creator>
  <cp:lastModifiedBy>Admin</cp:lastModifiedBy>
  <cp:revision>300</cp:revision>
  <cp:lastPrinted>2021-10-15T07:47:58Z</cp:lastPrinted>
  <dcterms:created xsi:type="dcterms:W3CDTF">2014-02-13T15:44:52Z</dcterms:created>
  <dcterms:modified xsi:type="dcterms:W3CDTF">2024-05-16T09:17:40Z</dcterms:modified>
</cp:coreProperties>
</file>