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2" r:id="rId2"/>
  </p:sldMasterIdLst>
  <p:handoutMasterIdLst>
    <p:handoutMasterId r:id="rId11"/>
  </p:handoutMasterIdLst>
  <p:sldIdLst>
    <p:sldId id="483" r:id="rId3"/>
    <p:sldId id="476" r:id="rId4"/>
    <p:sldId id="487" r:id="rId5"/>
    <p:sldId id="477" r:id="rId6"/>
    <p:sldId id="489" r:id="rId7"/>
    <p:sldId id="490" r:id="rId8"/>
    <p:sldId id="491" r:id="rId9"/>
    <p:sldId id="471" r:id="rId10"/>
  </p:sldIdLst>
  <p:sldSz cx="9144000" cy="6858000" type="screen4x3"/>
  <p:notesSz cx="6808788" cy="9940925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32">
          <p15:clr>
            <a:srgbClr val="A4A3A4"/>
          </p15:clr>
        </p15:guide>
        <p15:guide id="2" pos="2145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99"/>
    <a:srgbClr val="333399"/>
    <a:srgbClr val="A34B73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4" d="100"/>
          <a:sy n="114" d="100"/>
        </p:scale>
        <p:origin x="1368" y="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80" d="100"/>
          <a:sy n="80" d="100"/>
        </p:scale>
        <p:origin x="-1404" y="-90"/>
      </p:cViewPr>
      <p:guideLst>
        <p:guide orient="horz" pos="3132"/>
        <p:guide pos="2145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9575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079" tIns="45539" rIns="91079" bIns="45539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7625" y="0"/>
            <a:ext cx="2949575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079" tIns="45539" rIns="91079" bIns="45539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42450"/>
            <a:ext cx="2949575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079" tIns="45539" rIns="91079" bIns="45539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7625" y="9442450"/>
            <a:ext cx="2949575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079" tIns="45539" rIns="91079" bIns="45539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B26E6FD2-6A4D-446E-B013-7CF475B12521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737999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822748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5566799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4441748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2988" y="274638"/>
            <a:ext cx="7632700" cy="49053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771493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E30B86-4531-4A4A-BFFC-F680058C5B13}" type="datetimeFigureOut">
              <a:rPr lang="ru-RU"/>
              <a:pPr>
                <a:defRPr/>
              </a:pPr>
              <a:t>16.05.2024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B29ABB5-DF8D-4417-9A6D-C94BD5DF5E62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56193073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CBE554-ACC7-4368-93FD-09EC6E756F45}" type="datetimeFigureOut">
              <a:rPr lang="ru-RU"/>
              <a:pPr>
                <a:defRPr/>
              </a:pPr>
              <a:t>16.05.2024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9D859F8-8517-489F-97BF-D5B3F1A10E36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02034660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CDEE9E-4BA7-47D7-9E8D-42D4B4846497}" type="datetimeFigureOut">
              <a:rPr lang="ru-RU"/>
              <a:pPr>
                <a:defRPr/>
              </a:pPr>
              <a:t>16.05.2024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F398F8E-17E8-4364-8209-7AAD6B910E88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83637387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8A6C17-D4CD-457E-827E-ED1C58D8CD6D}" type="datetimeFigureOut">
              <a:rPr lang="ru-RU"/>
              <a:pPr>
                <a:defRPr/>
              </a:pPr>
              <a:t>16.05.2024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1FD86E2-69CF-42DA-8227-66438FFF8F58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47617192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4D370E-0A5E-4C29-BB74-82F58826BDD3}" type="datetimeFigureOut">
              <a:rPr lang="ru-RU"/>
              <a:pPr>
                <a:defRPr/>
              </a:pPr>
              <a:t>16.05.2024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181A483-DAE7-4CA7-A243-FE17649C5954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1593268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7A6D6E-6FB6-46CF-BA4F-B1745ED5C7C7}" type="datetimeFigureOut">
              <a:rPr lang="ru-RU"/>
              <a:pPr>
                <a:defRPr/>
              </a:pPr>
              <a:t>16.05.2024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290DE67-5817-4D86-B8D0-E0825664ED06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6361821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7125684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E3BAE7-398A-4D9C-8963-0123F03FFE41}" type="datetimeFigureOut">
              <a:rPr lang="ru-RU"/>
              <a:pPr>
                <a:defRPr/>
              </a:pPr>
              <a:t>16.05.2024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EEADA01-09D5-4A5A-9D3F-022E80706B1E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11539586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7A705C-8961-4407-B970-C2C22EF36114}" type="datetimeFigureOut">
              <a:rPr lang="ru-RU"/>
              <a:pPr>
                <a:defRPr/>
              </a:pPr>
              <a:t>16.05.2024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72F75C8-858B-4F0B-92A3-8F1128049423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25952429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7C4502-B59C-434D-BDCC-211A9B4F94D3}" type="datetimeFigureOut">
              <a:rPr lang="ru-RU"/>
              <a:pPr>
                <a:defRPr/>
              </a:pPr>
              <a:t>16.05.2024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C951EBB-F9D8-4477-A922-29BEF1D2456D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03075682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E08DC0-393A-4155-B09D-736F7744FC2A}" type="datetimeFigureOut">
              <a:rPr lang="ru-RU"/>
              <a:pPr>
                <a:defRPr/>
              </a:pPr>
              <a:t>16.05.2024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F57B5F1-6703-4154-8CFA-190AC189F39F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25788411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421997-8DA4-4C01-A9B4-1C8921EFCCE3}" type="datetimeFigureOut">
              <a:rPr lang="ru-RU"/>
              <a:pPr>
                <a:defRPr/>
              </a:pPr>
              <a:t>16.05.2024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02F9424-8B80-4212-9C4E-AB5E46C65C44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3224539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19289561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603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358347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3955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248533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34793001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17873453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</p:txBody>
      </p:sp>
      <p:pic>
        <p:nvPicPr>
          <p:cNvPr id="2" name="Picture 5"/>
          <p:cNvPicPr>
            <a:picLocks noChangeAspect="1" noChangeArrowheads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15888"/>
            <a:ext cx="9144000" cy="792162"/>
          </a:xfrm>
          <a:prstGeom prst="rect">
            <a:avLst/>
          </a:prstGeom>
          <a:gradFill rotWithShape="1">
            <a:gsLst>
              <a:gs pos="0">
                <a:srgbClr val="475E76"/>
              </a:gs>
              <a:gs pos="50000">
                <a:srgbClr val="99CCFF"/>
              </a:gs>
              <a:gs pos="100000">
                <a:srgbClr val="475E76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" name="Picture 3"/>
          <p:cNvPicPr>
            <a:picLocks noChangeAspect="1" noChangeArrowheads="1"/>
          </p:cNvPicPr>
          <p:nvPr userDrawn="1"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17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9" name="Рисунок 4" descr="gerb_spb_6_med.png"/>
          <p:cNvPicPr>
            <a:picLocks noChangeAspect="1"/>
          </p:cNvPicPr>
          <p:nvPr userDrawn="1"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188913"/>
            <a:ext cx="620712" cy="742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Подзаголовок 2"/>
          <p:cNvSpPr>
            <a:spLocks/>
          </p:cNvSpPr>
          <p:nvPr userDrawn="1"/>
        </p:nvSpPr>
        <p:spPr bwMode="auto">
          <a:xfrm>
            <a:off x="0" y="6597650"/>
            <a:ext cx="9144000" cy="260350"/>
          </a:xfrm>
          <a:prstGeom prst="rect">
            <a:avLst/>
          </a:prstGeom>
          <a:gradFill rotWithShape="1">
            <a:gsLst>
              <a:gs pos="0">
                <a:srgbClr val="3E3EA4">
                  <a:gamma/>
                  <a:shade val="46275"/>
                  <a:invGamma/>
                </a:srgbClr>
              </a:gs>
              <a:gs pos="50000">
                <a:srgbClr val="3E3EA4"/>
              </a:gs>
              <a:gs pos="100000">
                <a:srgbClr val="3E3EA4">
                  <a:gamma/>
                  <a:shade val="46275"/>
                  <a:invGamma/>
                </a:srgb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>
              <a:spcBef>
                <a:spcPct val="20000"/>
              </a:spcBef>
              <a:defRPr/>
            </a:pPr>
            <a:r>
              <a:rPr lang="ru-RU" sz="16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Комитет общего и профессионального образования Ленинградской области</a:t>
            </a:r>
          </a:p>
        </p:txBody>
      </p:sp>
      <p:sp>
        <p:nvSpPr>
          <p:cNvPr id="1031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042988" y="274638"/>
            <a:ext cx="7632700" cy="490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  <p:sldLayoutId id="2147483674" r:id="rId12"/>
    <p:sldLayoutId id="2147483675" r:id="rId1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000099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000099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000099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000099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000099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2800" b="1">
          <a:solidFill>
            <a:srgbClr val="000099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2800" b="1">
          <a:solidFill>
            <a:srgbClr val="000099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2800" b="1">
          <a:solidFill>
            <a:srgbClr val="000099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2800" b="1">
          <a:solidFill>
            <a:srgbClr val="000099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rgbClr val="000099"/>
          </a:solidFill>
          <a:effectLst>
            <a:outerShdw blurRad="38100" dist="38100" dir="2700000" algn="tl">
              <a:srgbClr val="C0C0C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i="1">
          <a:solidFill>
            <a:srgbClr val="000099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rgbClr val="000099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2051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0" hangingPunct="0">
              <a:defRPr sz="1200">
                <a:solidFill>
                  <a:prstClr val="black">
                    <a:tint val="75000"/>
                  </a:prstClr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A4DCE901-36B5-4895-A66E-F205ACFB41B8}" type="datetimeFigureOut">
              <a:rPr lang="ru-RU"/>
              <a:pPr>
                <a:defRPr/>
              </a:pPr>
              <a:t>16.05.2024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0" hangingPunct="0">
              <a:defRPr sz="1200">
                <a:solidFill>
                  <a:prstClr val="black">
                    <a:tint val="75000"/>
                  </a:prstClr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solidFill>
                  <a:srgbClr val="898989"/>
                </a:solidFill>
              </a:defRPr>
            </a:lvl1pPr>
          </a:lstStyle>
          <a:p>
            <a:fld id="{113870A0-11D9-46BB-AD1D-F791B7C23E19}" type="slidenum">
              <a:rPr lang="ru-RU" altLang="ru-RU"/>
              <a:pPr/>
              <a:t>‹#›</a:t>
            </a:fld>
            <a:endParaRPr lang="ru-RU" altLang="ru-RU"/>
          </a:p>
        </p:txBody>
      </p:sp>
      <p:pic>
        <p:nvPicPr>
          <p:cNvPr id="2055" name="Picture 5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15888"/>
            <a:ext cx="9144000" cy="792162"/>
          </a:xfrm>
          <a:prstGeom prst="rect">
            <a:avLst/>
          </a:prstGeom>
          <a:gradFill rotWithShape="1">
            <a:gsLst>
              <a:gs pos="0">
                <a:srgbClr val="475E76"/>
              </a:gs>
              <a:gs pos="50000">
                <a:srgbClr val="99CCFF"/>
              </a:gs>
              <a:gs pos="100000">
                <a:srgbClr val="475E76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6" name="Picture 3"/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17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7" name="Рисунок 4" descr="gerb_spb_6_med.png"/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188913"/>
            <a:ext cx="620712" cy="742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Подзаголовок 2"/>
          <p:cNvSpPr>
            <a:spLocks/>
          </p:cNvSpPr>
          <p:nvPr userDrawn="1"/>
        </p:nvSpPr>
        <p:spPr bwMode="auto">
          <a:xfrm>
            <a:off x="0" y="6597650"/>
            <a:ext cx="9144000" cy="260350"/>
          </a:xfrm>
          <a:prstGeom prst="rect">
            <a:avLst/>
          </a:prstGeom>
          <a:gradFill rotWithShape="1">
            <a:gsLst>
              <a:gs pos="0">
                <a:srgbClr val="3E3EA4">
                  <a:gamma/>
                  <a:shade val="46275"/>
                  <a:invGamma/>
                </a:srgbClr>
              </a:gs>
              <a:gs pos="50000">
                <a:srgbClr val="3E3EA4"/>
              </a:gs>
              <a:gs pos="100000">
                <a:srgbClr val="3E3EA4">
                  <a:gamma/>
                  <a:shade val="46275"/>
                  <a:invGamma/>
                </a:srgb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>
              <a:spcBef>
                <a:spcPct val="20000"/>
              </a:spcBef>
              <a:defRPr/>
            </a:pPr>
            <a:r>
              <a:rPr lang="ru-RU" sz="1600" b="1">
                <a:solidFill>
                  <a:prstClr val="white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Комитет общего и профессионального образования Ленинградской области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86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0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15888"/>
            <a:ext cx="9144000" cy="792162"/>
          </a:xfrm>
          <a:prstGeom prst="rect">
            <a:avLst/>
          </a:prstGeom>
          <a:gradFill rotWithShape="1">
            <a:gsLst>
              <a:gs pos="0">
                <a:srgbClr val="475E76"/>
              </a:gs>
              <a:gs pos="50000">
                <a:srgbClr val="99CCFF"/>
              </a:gs>
              <a:gs pos="100000">
                <a:srgbClr val="475E76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5" name="Рисунок 4" descr="gerb_spb_6_med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188913"/>
            <a:ext cx="620712" cy="742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6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17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Подзаголовок 2"/>
          <p:cNvSpPr>
            <a:spLocks noGrp="1"/>
          </p:cNvSpPr>
          <p:nvPr>
            <p:ph type="subTitle" idx="4294967295"/>
          </p:nvPr>
        </p:nvSpPr>
        <p:spPr>
          <a:xfrm>
            <a:off x="0" y="6497638"/>
            <a:ext cx="9144000" cy="360362"/>
          </a:xfrm>
          <a:gradFill rotWithShape="1">
            <a:gsLst>
              <a:gs pos="0">
                <a:srgbClr val="3E3EA4">
                  <a:gamma/>
                  <a:shade val="46275"/>
                  <a:invGamma/>
                </a:srgbClr>
              </a:gs>
              <a:gs pos="50000">
                <a:srgbClr val="3E3EA4"/>
              </a:gs>
              <a:gs pos="100000">
                <a:srgbClr val="3E3EA4">
                  <a:gamma/>
                  <a:shade val="46275"/>
                  <a:invGamma/>
                </a:srgbClr>
              </a:gs>
            </a:gsLst>
            <a:lin ang="5400000" scaled="1"/>
          </a:gradFill>
        </p:spPr>
        <p:txBody>
          <a:bodyPr/>
          <a:lstStyle/>
          <a:p>
            <a:pPr marL="0" indent="0" algn="ctr" eaLnBrk="1" hangingPunct="1">
              <a:spcBef>
                <a:spcPct val="0"/>
              </a:spcBef>
              <a:buFontTx/>
              <a:buNone/>
              <a:defRPr/>
            </a:pPr>
            <a:r>
              <a:rPr lang="ru-RU" sz="1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Санкт-Петербург, 2024 год</a:t>
            </a:r>
          </a:p>
        </p:txBody>
      </p:sp>
      <p:sp>
        <p:nvSpPr>
          <p:cNvPr id="3078" name="TextBox 8"/>
          <p:cNvSpPr txBox="1">
            <a:spLocks noChangeArrowheads="1"/>
          </p:cNvSpPr>
          <p:nvPr/>
        </p:nvSpPr>
        <p:spPr bwMode="auto">
          <a:xfrm>
            <a:off x="2484438" y="541338"/>
            <a:ext cx="78486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rgbClr val="000099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 i="1">
                <a:solidFill>
                  <a:srgbClr val="000099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rgbClr val="000099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ru-RU" altLang="ru-RU" sz="1800">
              <a:solidFill>
                <a:schemeClr val="tx1"/>
              </a:solidFill>
              <a:cs typeface="Arial" panose="020B0604020202020204" pitchFamily="34" charset="0"/>
            </a:endParaRPr>
          </a:p>
        </p:txBody>
      </p:sp>
      <p:sp>
        <p:nvSpPr>
          <p:cNvPr id="3079" name="Rectangle 13"/>
          <p:cNvSpPr>
            <a:spLocks noChangeArrowheads="1"/>
          </p:cNvSpPr>
          <p:nvPr/>
        </p:nvSpPr>
        <p:spPr bwMode="auto">
          <a:xfrm>
            <a:off x="4140200" y="5229225"/>
            <a:ext cx="4824413" cy="895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000080">
                    <a:alpha val="25882"/>
                  </a:srgbClr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rgbClr val="000099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 i="1">
                <a:solidFill>
                  <a:srgbClr val="000099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rgbClr val="000099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ct val="0"/>
              </a:spcBef>
              <a:buClr>
                <a:schemeClr val="tx1"/>
              </a:buClr>
              <a:buFont typeface="Wingdings" panose="05000000000000000000" pitchFamily="2" charset="2"/>
              <a:buNone/>
            </a:pPr>
            <a:endParaRPr lang="en-US" altLang="ru-RU" sz="1600" b="1">
              <a:solidFill>
                <a:schemeClr val="tx1"/>
              </a:solidFill>
              <a:ea typeface="굴림" pitchFamily="34" charset="-127"/>
            </a:endParaRPr>
          </a:p>
        </p:txBody>
      </p:sp>
      <p:sp>
        <p:nvSpPr>
          <p:cNvPr id="3083" name="Text Box 11"/>
          <p:cNvSpPr txBox="1">
            <a:spLocks noChangeArrowheads="1"/>
          </p:cNvSpPr>
          <p:nvPr/>
        </p:nvSpPr>
        <p:spPr bwMode="auto">
          <a:xfrm>
            <a:off x="179388" y="931863"/>
            <a:ext cx="8689975" cy="6924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600"/>
              </a:spcBef>
              <a:defRPr/>
            </a:pPr>
            <a:endParaRPr lang="ru-RU" altLang="ru-RU" sz="3600" b="1" dirty="0" smtClean="0">
              <a:solidFill>
                <a:srgbClr val="3333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>
              <a:spcBef>
                <a:spcPts val="600"/>
              </a:spcBef>
              <a:defRPr/>
            </a:pPr>
            <a:r>
              <a:rPr lang="ru-RU" altLang="ru-RU" sz="2900" b="1" dirty="0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 актуальных проблемах реализации государственных гарантий </a:t>
            </a:r>
            <a:endParaRPr lang="ru-RU" altLang="ru-RU" sz="2900" b="1" dirty="0" smtClean="0">
              <a:solidFill>
                <a:srgbClr val="3333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>
              <a:spcBef>
                <a:spcPts val="600"/>
              </a:spcBef>
              <a:defRPr/>
            </a:pPr>
            <a:r>
              <a:rPr lang="ru-RU" altLang="ru-RU" sz="2900" b="1" dirty="0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</a:t>
            </a:r>
            <a:r>
              <a:rPr lang="ru-RU" altLang="ru-RU" sz="29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оптимизации</a:t>
            </a:r>
          </a:p>
          <a:p>
            <a:pPr algn="ctr" eaLnBrk="1" hangingPunct="1">
              <a:spcBef>
                <a:spcPts val="600"/>
              </a:spcBef>
              <a:defRPr/>
            </a:pPr>
            <a:r>
              <a:rPr lang="ru-RU" altLang="ru-RU" sz="2900" b="1" dirty="0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документационной нагрузки </a:t>
            </a:r>
            <a:endParaRPr lang="ru-RU" altLang="ru-RU" sz="2900" b="1" dirty="0" smtClean="0">
              <a:solidFill>
                <a:srgbClr val="3333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>
              <a:spcBef>
                <a:spcPts val="600"/>
              </a:spcBef>
              <a:defRPr/>
            </a:pPr>
            <a:r>
              <a:rPr lang="ru-RU" altLang="ru-RU" sz="2900" b="1" dirty="0" smtClean="0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altLang="ru-RU" sz="2900" b="1" dirty="0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учителей общеобразовательных </a:t>
            </a:r>
            <a:r>
              <a:rPr lang="ru-RU" altLang="ru-RU" sz="2900" b="1" dirty="0" smtClean="0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организаций</a:t>
            </a:r>
          </a:p>
          <a:p>
            <a:pPr algn="ctr" eaLnBrk="1" hangingPunct="1">
              <a:spcBef>
                <a:spcPts val="600"/>
              </a:spcBef>
              <a:defRPr/>
            </a:pPr>
            <a:endParaRPr lang="ru-RU" altLang="ru-RU" sz="3000" b="1" dirty="0" smtClean="0">
              <a:solidFill>
                <a:srgbClr val="3333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>
              <a:spcBef>
                <a:spcPts val="600"/>
              </a:spcBef>
              <a:defRPr/>
            </a:pPr>
            <a:r>
              <a:rPr lang="ru-RU" altLang="ru-RU" sz="2400" dirty="0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Начальник департамента надзора, контроля, оценки </a:t>
            </a:r>
            <a:r>
              <a:rPr lang="ru-RU" altLang="ru-RU" sz="2400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качества               и </a:t>
            </a:r>
            <a:r>
              <a:rPr lang="ru-RU" altLang="ru-RU" sz="2400" dirty="0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правового обеспечения в сфере образования комитета общего и профессионального образования </a:t>
            </a:r>
            <a:r>
              <a:rPr lang="ru-RU" altLang="ru-RU" sz="2400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Ленинградской области</a:t>
            </a:r>
            <a:endParaRPr lang="ru-RU" altLang="ru-RU" sz="2400" dirty="0" smtClean="0">
              <a:solidFill>
                <a:srgbClr val="0000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>
              <a:spcBef>
                <a:spcPts val="600"/>
              </a:spcBef>
              <a:defRPr/>
            </a:pPr>
            <a:r>
              <a:rPr lang="ru-RU" altLang="ru-RU" sz="3200" b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Шинкарева Вера Викторовна</a:t>
            </a:r>
          </a:p>
          <a:p>
            <a:pPr algn="r" eaLnBrk="1" hangingPunct="1">
              <a:spcBef>
                <a:spcPts val="0"/>
              </a:spcBef>
              <a:defRPr/>
            </a:pPr>
            <a:endParaRPr lang="ru-RU" altLang="ru-RU" sz="1600" i="1" dirty="0" smtClean="0">
              <a:solidFill>
                <a:srgbClr val="3333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 eaLnBrk="1" hangingPunct="1">
              <a:spcBef>
                <a:spcPts val="0"/>
              </a:spcBef>
              <a:defRPr/>
            </a:pPr>
            <a:endParaRPr lang="ru-RU" altLang="ru-RU" sz="1600" i="1" dirty="0">
              <a:solidFill>
                <a:srgbClr val="3333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 eaLnBrk="1" hangingPunct="1">
              <a:spcBef>
                <a:spcPts val="0"/>
              </a:spcBef>
              <a:defRPr/>
            </a:pPr>
            <a:endParaRPr lang="ru-RU" altLang="ru-RU" sz="1600" i="1" dirty="0" smtClean="0">
              <a:solidFill>
                <a:srgbClr val="3333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>
              <a:spcBef>
                <a:spcPts val="0"/>
              </a:spcBef>
              <a:defRPr/>
            </a:pPr>
            <a:endParaRPr lang="ru-RU" altLang="ru-RU" sz="1400" i="1" dirty="0">
              <a:solidFill>
                <a:srgbClr val="3333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 eaLnBrk="1" hangingPunct="1">
              <a:spcBef>
                <a:spcPts val="0"/>
              </a:spcBef>
              <a:defRPr/>
            </a:pPr>
            <a:endParaRPr lang="ru-RU" altLang="ru-RU" sz="1600" i="1" dirty="0">
              <a:solidFill>
                <a:srgbClr val="3333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 eaLnBrk="1" hangingPunct="1">
              <a:spcBef>
                <a:spcPts val="0"/>
              </a:spcBef>
              <a:defRPr/>
            </a:pPr>
            <a:endParaRPr lang="ru-RU" altLang="ru-RU" sz="1600" i="1" dirty="0" smtClean="0">
              <a:solidFill>
                <a:srgbClr val="3333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58" name="Rectangle 10"/>
          <p:cNvSpPr>
            <a:spLocks noChangeArrowheads="1"/>
          </p:cNvSpPr>
          <p:nvPr/>
        </p:nvSpPr>
        <p:spPr bwMode="auto">
          <a:xfrm>
            <a:off x="1182688" y="88900"/>
            <a:ext cx="7488237" cy="7699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defRPr/>
            </a:pPr>
            <a:r>
              <a:rPr lang="ru-RU" altLang="ru-RU" sz="2800" b="1" dirty="0">
                <a:solidFill>
                  <a:srgbClr val="33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   </a:t>
            </a:r>
            <a:r>
              <a:rPr lang="ru-RU" altLang="ru-RU" sz="1600" b="1" dirty="0">
                <a:solidFill>
                  <a:srgbClr val="33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КОМИТЕТ ОБЩЕГО И ПРОФЕССИОНАЛЬНОГО ОБРАЗОВАНИЯ ЛЕНИНГРАДСКОЙ ОБЛАСТИ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539750" y="333375"/>
            <a:ext cx="8064500" cy="455613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ru-RU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Нормативные правовые акты</a:t>
            </a:r>
            <a:endParaRPr lang="ru-RU" dirty="0">
              <a:solidFill>
                <a:schemeClr val="tx2">
                  <a:lumMod val="60000"/>
                  <a:lumOff val="4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>
          <a:xfrm>
            <a:off x="323850" y="981075"/>
            <a:ext cx="8424863" cy="5400675"/>
          </a:xfrm>
        </p:spPr>
        <p:txBody>
          <a:bodyPr>
            <a:normAutofit/>
          </a:bodyPr>
          <a:lstStyle/>
          <a:p>
            <a:pPr algn="just">
              <a:buFont typeface="Wingdings" pitchFamily="2" charset="2"/>
              <a:buChar char="ü"/>
              <a:defRPr/>
            </a:pPr>
            <a:r>
              <a:rPr lang="ru-RU" altLang="ru-RU" sz="2000" dirty="0" smtClean="0">
                <a:latin typeface="Times New Roman" pitchFamily="18" charset="0"/>
                <a:cs typeface="Times New Roman" pitchFamily="18" charset="0"/>
              </a:rPr>
              <a:t>ФЗ от 29.12.2012 года № 273-ФЗ «Об образовании в Российской Федерации»:</a:t>
            </a:r>
          </a:p>
          <a:p>
            <a:pPr marL="0" indent="0" algn="just">
              <a:buFontTx/>
              <a:buNone/>
              <a:defRPr/>
            </a:pPr>
            <a:r>
              <a:rPr lang="ru-RU" alt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2000" dirty="0" smtClean="0">
                <a:latin typeface="Times New Roman" pitchFamily="18" charset="0"/>
                <a:cs typeface="Times New Roman" pitchFamily="18" charset="0"/>
              </a:rPr>
              <a:t>       часть </a:t>
            </a:r>
            <a:r>
              <a:rPr lang="ru-RU" altLang="ru-RU" sz="2000" dirty="0">
                <a:latin typeface="Times New Roman" pitchFamily="18" charset="0"/>
                <a:cs typeface="Times New Roman" pitchFamily="18" charset="0"/>
              </a:rPr>
              <a:t>6.1 статьи 47  - </a:t>
            </a:r>
            <a:r>
              <a:rPr lang="ru-RU" altLang="ru-RU" sz="20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перечень</a:t>
            </a:r>
            <a:r>
              <a:rPr lang="ru-RU" altLang="ru-RU" sz="2000" dirty="0" smtClean="0">
                <a:latin typeface="Times New Roman" pitchFamily="18" charset="0"/>
                <a:cs typeface="Times New Roman" pitchFamily="18" charset="0"/>
              </a:rPr>
              <a:t> документации </a:t>
            </a:r>
            <a:r>
              <a:rPr lang="ru-RU" altLang="ru-RU" sz="20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утверждается</a:t>
            </a:r>
            <a:r>
              <a:rPr lang="ru-RU" alt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2000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Минпросвещения</a:t>
            </a:r>
            <a:r>
              <a:rPr lang="ru-RU" altLang="ru-RU" sz="2000" dirty="0" smtClean="0">
                <a:latin typeface="Times New Roman" pitchFamily="18" charset="0"/>
                <a:cs typeface="Times New Roman" pitchFamily="18" charset="0"/>
              </a:rPr>
              <a:t> России, комитет  </a:t>
            </a:r>
            <a:r>
              <a:rPr lang="ru-RU" altLang="ru-RU" sz="2000" dirty="0" smtClean="0">
                <a:solidFill>
                  <a:srgbClr val="333399"/>
                </a:solidFill>
                <a:latin typeface="Times New Roman" pitchFamily="18" charset="0"/>
                <a:cs typeface="Times New Roman" pitchFamily="18" charset="0"/>
              </a:rPr>
              <a:t>вправе</a:t>
            </a:r>
            <a:r>
              <a:rPr lang="ru-RU" alt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20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утвердить</a:t>
            </a:r>
            <a:r>
              <a:rPr lang="ru-RU" altLang="ru-RU" sz="2000" dirty="0">
                <a:latin typeface="Times New Roman" pitchFamily="18" charset="0"/>
                <a:cs typeface="Times New Roman" pitchFamily="18" charset="0"/>
              </a:rPr>
              <a:t> дополнительный </a:t>
            </a:r>
            <a:r>
              <a:rPr lang="ru-RU" altLang="ru-RU" sz="20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перечень</a:t>
            </a:r>
            <a:r>
              <a:rPr lang="ru-RU" alt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2000" dirty="0" smtClean="0">
                <a:latin typeface="Times New Roman" pitchFamily="18" charset="0"/>
                <a:cs typeface="Times New Roman" pitchFamily="18" charset="0"/>
              </a:rPr>
              <a:t>документации, </a:t>
            </a:r>
            <a:r>
              <a:rPr lang="ru-RU" altLang="ru-RU" sz="2000" dirty="0">
                <a:latin typeface="Times New Roman" pitchFamily="18" charset="0"/>
                <a:cs typeface="Times New Roman" pitchFamily="18" charset="0"/>
              </a:rPr>
              <a:t>подготовка которой осуществляется </a:t>
            </a:r>
            <a:r>
              <a:rPr lang="ru-RU" altLang="ru-RU" sz="2000" dirty="0" smtClean="0">
                <a:latin typeface="Times New Roman" pitchFamily="18" charset="0"/>
                <a:cs typeface="Times New Roman" pitchFamily="18" charset="0"/>
              </a:rPr>
              <a:t>                                     </a:t>
            </a:r>
            <a:r>
              <a:rPr lang="ru-RU" altLang="ru-RU" sz="2000" dirty="0" err="1" smtClean="0">
                <a:latin typeface="Times New Roman" pitchFamily="18" charset="0"/>
                <a:cs typeface="Times New Roman" pitchFamily="18" charset="0"/>
              </a:rPr>
              <a:t>пед</a:t>
            </a:r>
            <a:r>
              <a:rPr lang="ru-RU" altLang="ru-RU" sz="20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altLang="ru-RU" sz="2000" dirty="0">
                <a:latin typeface="Times New Roman" pitchFamily="18" charset="0"/>
                <a:cs typeface="Times New Roman" pitchFamily="18" charset="0"/>
              </a:rPr>
              <a:t>работниками при реализации </a:t>
            </a:r>
            <a:r>
              <a:rPr lang="ru-RU" altLang="ru-RU" sz="2000" dirty="0" smtClean="0">
                <a:latin typeface="Times New Roman" pitchFamily="18" charset="0"/>
                <a:cs typeface="Times New Roman" pitchFamily="18" charset="0"/>
              </a:rPr>
              <a:t>ООП</a:t>
            </a:r>
            <a:endParaRPr lang="ru-RU" altLang="ru-RU" sz="2000" dirty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FontTx/>
              <a:buNone/>
              <a:defRPr/>
            </a:pPr>
            <a:endParaRPr lang="ru-RU" alt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FontTx/>
              <a:buNone/>
              <a:defRPr/>
            </a:pPr>
            <a:r>
              <a:rPr lang="ru-RU" altLang="ru-RU" sz="2000" dirty="0" smtClean="0">
                <a:latin typeface="Times New Roman" pitchFamily="18" charset="0"/>
                <a:cs typeface="Times New Roman" pitchFamily="18" charset="0"/>
              </a:rPr>
              <a:t>     часть </a:t>
            </a:r>
            <a:r>
              <a:rPr lang="ru-RU" altLang="ru-RU" sz="2000" dirty="0">
                <a:latin typeface="Times New Roman" pitchFamily="18" charset="0"/>
                <a:cs typeface="Times New Roman" pitchFamily="18" charset="0"/>
              </a:rPr>
              <a:t>6.2 статьи 47  - </a:t>
            </a:r>
            <a:r>
              <a:rPr lang="ru-RU" altLang="ru-RU" sz="2000" dirty="0" smtClean="0">
                <a:latin typeface="Times New Roman" pitchFamily="18" charset="0"/>
                <a:cs typeface="Times New Roman" pitchFamily="18" charset="0"/>
              </a:rPr>
              <a:t>возложение </a:t>
            </a:r>
            <a:r>
              <a:rPr lang="ru-RU" altLang="ru-RU" sz="2000" dirty="0">
                <a:latin typeface="Times New Roman" pitchFamily="18" charset="0"/>
                <a:cs typeface="Times New Roman" pitchFamily="18" charset="0"/>
              </a:rPr>
              <a:t>на </a:t>
            </a:r>
            <a:r>
              <a:rPr lang="ru-RU" altLang="ru-RU" sz="2000" dirty="0" err="1" smtClean="0">
                <a:latin typeface="Times New Roman" pitchFamily="18" charset="0"/>
                <a:cs typeface="Times New Roman" pitchFamily="18" charset="0"/>
              </a:rPr>
              <a:t>пед</a:t>
            </a:r>
            <a:r>
              <a:rPr lang="ru-RU" altLang="ru-RU" sz="2000" dirty="0" smtClean="0">
                <a:latin typeface="Times New Roman" pitchFamily="18" charset="0"/>
                <a:cs typeface="Times New Roman" pitchFamily="18" charset="0"/>
              </a:rPr>
              <a:t>. работников </a:t>
            </a:r>
            <a:r>
              <a:rPr lang="ru-RU" altLang="ru-RU" sz="2000" dirty="0">
                <a:latin typeface="Times New Roman" pitchFamily="18" charset="0"/>
                <a:cs typeface="Times New Roman" pitchFamily="18" charset="0"/>
              </a:rPr>
              <a:t>работы, не предусмотренной Законом об образовании, в том числе связанной с подготовкой документов, не включенных в </a:t>
            </a:r>
            <a:r>
              <a:rPr lang="ru-RU" altLang="ru-RU" sz="2000" dirty="0" smtClean="0">
                <a:latin typeface="Times New Roman" pitchFamily="18" charset="0"/>
                <a:cs typeface="Times New Roman" pitchFamily="18" charset="0"/>
              </a:rPr>
              <a:t>перечни            ,                                        </a:t>
            </a:r>
            <a:r>
              <a:rPr lang="ru-RU" altLang="ru-RU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не допускается</a:t>
            </a:r>
            <a:endParaRPr lang="ru-RU" altLang="ru-RU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FontTx/>
              <a:buNone/>
              <a:defRPr/>
            </a:pPr>
            <a:endParaRPr lang="ru-RU" alt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ü"/>
              <a:defRPr/>
            </a:pPr>
            <a:r>
              <a:rPr lang="ru-RU" altLang="ru-RU" sz="2000" dirty="0">
                <a:latin typeface="Times New Roman" pitchFamily="18" charset="0"/>
                <a:cs typeface="Times New Roman" pitchFamily="18" charset="0"/>
              </a:rPr>
              <a:t>Приказ </a:t>
            </a:r>
            <a:r>
              <a:rPr lang="ru-RU" altLang="ru-RU" sz="2000" dirty="0" err="1">
                <a:latin typeface="Times New Roman" pitchFamily="18" charset="0"/>
                <a:cs typeface="Times New Roman" pitchFamily="18" charset="0"/>
              </a:rPr>
              <a:t>Минпросвещения</a:t>
            </a:r>
            <a:r>
              <a:rPr lang="ru-RU" altLang="ru-RU" sz="2000" dirty="0">
                <a:latin typeface="Times New Roman" pitchFamily="18" charset="0"/>
                <a:cs typeface="Times New Roman" pitchFamily="18" charset="0"/>
              </a:rPr>
              <a:t> России от 21.07.2022 № 582 </a:t>
            </a:r>
            <a:r>
              <a:rPr lang="ru-RU" altLang="ru-RU" sz="2000" dirty="0" smtClean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ru-RU" altLang="ru-RU" sz="20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утвержден перечень</a:t>
            </a:r>
            <a:r>
              <a:rPr lang="ru-RU" alt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2000" dirty="0">
                <a:latin typeface="Times New Roman" pitchFamily="18" charset="0"/>
                <a:cs typeface="Times New Roman" pitchFamily="18" charset="0"/>
              </a:rPr>
              <a:t>документации, подготовка которой осуществляется </a:t>
            </a:r>
            <a:r>
              <a:rPr lang="ru-RU" altLang="ru-RU" sz="2000" dirty="0" smtClean="0">
                <a:latin typeface="Times New Roman" pitchFamily="18" charset="0"/>
                <a:cs typeface="Times New Roman" pitchFamily="18" charset="0"/>
              </a:rPr>
              <a:t>                             </a:t>
            </a:r>
            <a:r>
              <a:rPr lang="ru-RU" altLang="ru-RU" sz="2000" dirty="0" err="1" smtClean="0">
                <a:latin typeface="Times New Roman" pitchFamily="18" charset="0"/>
                <a:cs typeface="Times New Roman" pitchFamily="18" charset="0"/>
              </a:rPr>
              <a:t>пед</a:t>
            </a:r>
            <a:r>
              <a:rPr lang="ru-RU" altLang="ru-RU" sz="20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altLang="ru-RU" sz="2000" dirty="0">
                <a:latin typeface="Times New Roman" pitchFamily="18" charset="0"/>
                <a:cs typeface="Times New Roman" pitchFamily="18" charset="0"/>
              </a:rPr>
              <a:t>работниками при реализации </a:t>
            </a:r>
            <a:r>
              <a:rPr lang="ru-RU" altLang="ru-RU" sz="2000" dirty="0" smtClean="0">
                <a:latin typeface="Times New Roman" pitchFamily="18" charset="0"/>
                <a:cs typeface="Times New Roman" pitchFamily="18" charset="0"/>
              </a:rPr>
              <a:t>ООП</a:t>
            </a:r>
          </a:p>
          <a:p>
            <a:pPr algn="just">
              <a:buFont typeface="Wingdings" pitchFamily="2" charset="2"/>
              <a:buChar char="ü"/>
              <a:defRPr/>
            </a:pPr>
            <a:endParaRPr lang="ru-RU" altLang="ru-RU" sz="2000" dirty="0" smtClean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algn="just">
              <a:lnSpc>
                <a:spcPct val="130000"/>
              </a:lnSpc>
              <a:buFontTx/>
              <a:buNone/>
              <a:defRPr/>
            </a:pPr>
            <a:endParaRPr lang="ru-RU" alt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30000"/>
              </a:lnSpc>
              <a:buFontTx/>
              <a:buNone/>
              <a:defRPr/>
            </a:pPr>
            <a:endParaRPr lang="ru-RU" altLang="ru-RU" sz="600" dirty="0" smtClean="0">
              <a:cs typeface="Times New Roman" pitchFamily="18" charset="0"/>
            </a:endParaRPr>
          </a:p>
          <a:p>
            <a:pPr>
              <a:lnSpc>
                <a:spcPct val="80000"/>
              </a:lnSpc>
              <a:buFontTx/>
              <a:buNone/>
              <a:defRPr/>
            </a:pPr>
            <a:endParaRPr lang="ru-RU" altLang="ru-RU" sz="800" dirty="0" smtClean="0"/>
          </a:p>
        </p:txBody>
      </p:sp>
      <p:sp>
        <p:nvSpPr>
          <p:cNvPr id="2" name="Стрелка вправо 1"/>
          <p:cNvSpPr/>
          <p:nvPr/>
        </p:nvSpPr>
        <p:spPr>
          <a:xfrm rot="16200000">
            <a:off x="6919119" y="3883819"/>
            <a:ext cx="287337" cy="492125"/>
          </a:xfrm>
          <a:prstGeom prst="right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6" name="Стрелка вправо 5"/>
          <p:cNvSpPr/>
          <p:nvPr/>
        </p:nvSpPr>
        <p:spPr>
          <a:xfrm rot="5400000">
            <a:off x="7672387" y="3976688"/>
            <a:ext cx="288925" cy="387350"/>
          </a:xfrm>
          <a:prstGeom prst="right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539750" y="333375"/>
            <a:ext cx="8064500" cy="455613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ru-RU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Нормативные правовые акты</a:t>
            </a:r>
            <a:endParaRPr lang="ru-RU" dirty="0">
              <a:solidFill>
                <a:schemeClr val="tx2">
                  <a:lumMod val="60000"/>
                  <a:lumOff val="4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>
          <a:xfrm>
            <a:off x="179388" y="981075"/>
            <a:ext cx="8569325" cy="5543550"/>
          </a:xfrm>
        </p:spPr>
        <p:txBody>
          <a:bodyPr>
            <a:normAutofit/>
          </a:bodyPr>
          <a:lstStyle/>
          <a:p>
            <a:pPr marL="0" indent="0" algn="just">
              <a:buFontTx/>
              <a:buNone/>
              <a:defRPr/>
            </a:pPr>
            <a:endParaRPr lang="ru-RU" alt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ü"/>
              <a:defRPr/>
            </a:pPr>
            <a:r>
              <a:rPr lang="ru-RU" altLang="ru-RU" sz="2000" dirty="0">
                <a:latin typeface="Times New Roman" pitchFamily="18" charset="0"/>
                <a:cs typeface="Times New Roman" pitchFamily="18" charset="0"/>
              </a:rPr>
              <a:t>Приказ </a:t>
            </a:r>
            <a:r>
              <a:rPr lang="ru-RU" altLang="ru-RU" sz="2000" dirty="0" err="1">
                <a:latin typeface="Times New Roman" pitchFamily="18" charset="0"/>
                <a:cs typeface="Times New Roman" pitchFamily="18" charset="0"/>
              </a:rPr>
              <a:t>Минпросвещения</a:t>
            </a:r>
            <a:r>
              <a:rPr lang="ru-RU" altLang="ru-RU" sz="2000" dirty="0">
                <a:latin typeface="Times New Roman" pitchFamily="18" charset="0"/>
                <a:cs typeface="Times New Roman" pitchFamily="18" charset="0"/>
              </a:rPr>
              <a:t> России от 21.07.2022 № 582 </a:t>
            </a:r>
            <a:r>
              <a:rPr lang="ru-RU" altLang="ru-RU" sz="2000" dirty="0" smtClean="0">
                <a:latin typeface="Times New Roman" pitchFamily="18" charset="0"/>
                <a:cs typeface="Times New Roman" pitchFamily="18" charset="0"/>
              </a:rPr>
              <a:t>                            </a:t>
            </a:r>
            <a:r>
              <a:rPr lang="ru-RU" altLang="ru-RU" sz="20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утвержден перечень</a:t>
            </a:r>
            <a:r>
              <a:rPr lang="ru-RU" alt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2000" dirty="0">
                <a:latin typeface="Times New Roman" pitchFamily="18" charset="0"/>
                <a:cs typeface="Times New Roman" pitchFamily="18" charset="0"/>
              </a:rPr>
              <a:t>документации, подготовка которой осуществляется </a:t>
            </a:r>
            <a:r>
              <a:rPr lang="ru-RU" altLang="ru-RU" sz="2000" dirty="0" smtClean="0">
                <a:latin typeface="Times New Roman" pitchFamily="18" charset="0"/>
                <a:cs typeface="Times New Roman" pitchFamily="18" charset="0"/>
              </a:rPr>
              <a:t>                             </a:t>
            </a:r>
            <a:r>
              <a:rPr lang="ru-RU" altLang="ru-RU" sz="2000" dirty="0" err="1" smtClean="0">
                <a:latin typeface="Times New Roman" pitchFamily="18" charset="0"/>
                <a:cs typeface="Times New Roman" pitchFamily="18" charset="0"/>
              </a:rPr>
              <a:t>пед</a:t>
            </a:r>
            <a:r>
              <a:rPr lang="ru-RU" altLang="ru-RU" sz="20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altLang="ru-RU" sz="2000" dirty="0">
                <a:latin typeface="Times New Roman" pitchFamily="18" charset="0"/>
                <a:cs typeface="Times New Roman" pitchFamily="18" charset="0"/>
              </a:rPr>
              <a:t>работниками при реализации </a:t>
            </a:r>
            <a:r>
              <a:rPr lang="ru-RU" altLang="ru-RU" sz="2000" dirty="0" smtClean="0">
                <a:latin typeface="Times New Roman" pitchFamily="18" charset="0"/>
                <a:cs typeface="Times New Roman" pitchFamily="18" charset="0"/>
              </a:rPr>
              <a:t>ООП</a:t>
            </a:r>
          </a:p>
          <a:p>
            <a:pPr algn="just">
              <a:buFont typeface="Wingdings" pitchFamily="2" charset="2"/>
              <a:buChar char="ü"/>
              <a:defRPr/>
            </a:pPr>
            <a:endParaRPr lang="ru-RU" altLang="ru-RU" sz="2000" dirty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FontTx/>
              <a:buNone/>
              <a:defRPr/>
            </a:pPr>
            <a:endParaRPr lang="ru-RU" alt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FontTx/>
              <a:buNone/>
              <a:defRPr/>
            </a:pPr>
            <a:endParaRPr lang="ru-RU" altLang="ru-RU" sz="2000" dirty="0" smtClean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algn="just">
              <a:lnSpc>
                <a:spcPct val="130000"/>
              </a:lnSpc>
              <a:buFontTx/>
              <a:buNone/>
              <a:defRPr/>
            </a:pPr>
            <a:endParaRPr lang="ru-RU" alt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30000"/>
              </a:lnSpc>
              <a:buFontTx/>
              <a:buNone/>
              <a:defRPr/>
            </a:pPr>
            <a:endParaRPr lang="ru-RU" altLang="ru-RU" sz="600" dirty="0" smtClean="0">
              <a:cs typeface="Times New Roman" pitchFamily="18" charset="0"/>
            </a:endParaRPr>
          </a:p>
          <a:p>
            <a:pPr>
              <a:lnSpc>
                <a:spcPct val="80000"/>
              </a:lnSpc>
              <a:buFontTx/>
              <a:buNone/>
              <a:defRPr/>
            </a:pPr>
            <a:endParaRPr lang="ru-RU" altLang="ru-RU" sz="800" dirty="0" smtClean="0"/>
          </a:p>
        </p:txBody>
      </p:sp>
      <p:sp>
        <p:nvSpPr>
          <p:cNvPr id="6" name="Стрелка вправо 5"/>
          <p:cNvSpPr/>
          <p:nvPr/>
        </p:nvSpPr>
        <p:spPr>
          <a:xfrm rot="5400000">
            <a:off x="4031457" y="2169319"/>
            <a:ext cx="576262" cy="1079500"/>
          </a:xfrm>
          <a:prstGeom prst="right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rgbClr val="FFFFFF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23850" y="3213100"/>
            <a:ext cx="8351838" cy="2862263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342900" indent="-342900" algn="just">
              <a:buFont typeface="Wingdings" panose="05000000000000000000" pitchFamily="2" charset="2"/>
              <a:buChar char="Ø"/>
              <a:defRPr/>
            </a:pPr>
            <a:r>
              <a:rPr lang="ru-RU" sz="21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Рабочая </a:t>
            </a:r>
            <a:r>
              <a:rPr lang="ru-RU" sz="21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программа </a:t>
            </a:r>
            <a:r>
              <a:rPr lang="ru-RU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учебного предмета, учебного курса (в том числе внеурочной деятельности), учебного </a:t>
            </a:r>
            <a:r>
              <a:rPr lang="ru-RU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модуля</a:t>
            </a:r>
            <a:endParaRPr lang="ru-RU" dirty="0">
              <a:solidFill>
                <a:srgbClr val="0000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Wingdings" panose="05000000000000000000" pitchFamily="2" charset="2"/>
              <a:buChar char="Ø"/>
              <a:defRPr/>
            </a:pPr>
            <a:r>
              <a:rPr lang="ru-RU" sz="21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Журнал </a:t>
            </a:r>
            <a:r>
              <a:rPr lang="ru-RU" sz="21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учета </a:t>
            </a:r>
            <a:r>
              <a:rPr lang="ru-RU" sz="21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успеваемости</a:t>
            </a:r>
            <a:endParaRPr lang="ru-RU" sz="2100" dirty="0">
              <a:solidFill>
                <a:srgbClr val="0000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Font typeface="Wingdings" panose="05000000000000000000" pitchFamily="2" charset="2"/>
              <a:buChar char="Ø"/>
              <a:defRPr/>
            </a:pPr>
            <a:r>
              <a:rPr lang="ru-RU" sz="21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Журнал </a:t>
            </a:r>
            <a:r>
              <a:rPr lang="ru-RU" sz="21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внеурочной деятельности </a:t>
            </a:r>
            <a:r>
              <a:rPr lang="ru-RU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(для </a:t>
            </a:r>
            <a:r>
              <a:rPr lang="ru-RU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осуществляющих </a:t>
            </a:r>
            <a:r>
              <a:rPr lang="ru-RU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внеурочную деятельность</a:t>
            </a:r>
            <a:r>
              <a:rPr lang="ru-RU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dirty="0">
              <a:solidFill>
                <a:srgbClr val="0000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Font typeface="Wingdings" panose="05000000000000000000" pitchFamily="2" charset="2"/>
              <a:buChar char="Ø"/>
              <a:defRPr/>
            </a:pPr>
            <a:r>
              <a:rPr lang="ru-RU" sz="21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План </a:t>
            </a:r>
            <a:r>
              <a:rPr lang="ru-RU" sz="21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воспитательной работы </a:t>
            </a:r>
            <a:r>
              <a:rPr lang="ru-RU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(для </a:t>
            </a:r>
            <a:r>
              <a:rPr lang="ru-RU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классных руководителей)</a:t>
            </a:r>
            <a:endParaRPr lang="ru-RU" dirty="0">
              <a:solidFill>
                <a:srgbClr val="0000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Wingdings" panose="05000000000000000000" pitchFamily="2" charset="2"/>
              <a:buChar char="Ø"/>
              <a:defRPr/>
            </a:pPr>
            <a:r>
              <a:rPr lang="ru-RU" sz="21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Характеристика</a:t>
            </a:r>
            <a:r>
              <a:rPr lang="ru-RU" sz="21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обучающегося (по запросу</a:t>
            </a:r>
            <a:r>
              <a:rPr lang="ru-RU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b="1" dirty="0">
              <a:solidFill>
                <a:srgbClr val="0000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750" y="115888"/>
            <a:ext cx="8229600" cy="792162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ru-RU" sz="25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ПРОКУРАТУРА ЛЕНИНГРАДСКОЙ ОБЛАСТИ</a:t>
            </a:r>
            <a:endParaRPr lang="ru-RU" sz="2500" dirty="0">
              <a:solidFill>
                <a:schemeClr val="tx2">
                  <a:lumMod val="60000"/>
                  <a:lumOff val="4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0"/>
            <a:ext cx="8435975" cy="4525963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buFontTx/>
              <a:buNone/>
              <a:defRPr/>
            </a:pPr>
            <a:r>
              <a:rPr lang="ru-RU" sz="3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Проверка: </a:t>
            </a:r>
            <a:r>
              <a:rPr lang="ru-RU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январь 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март 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2024 </a:t>
            </a:r>
            <a:r>
              <a:rPr lang="ru-RU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года</a:t>
            </a:r>
          </a:p>
          <a:p>
            <a:pPr marL="0" indent="0" algn="just">
              <a:buFontTx/>
              <a:buNone/>
              <a:defRPr/>
            </a:pPr>
            <a:r>
              <a:rPr lang="ru-RU" sz="3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  <a:r>
              <a:rPr lang="ru-RU" sz="2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Материалы проверки:</a:t>
            </a:r>
            <a:endParaRPr lang="ru-RU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FontTx/>
              <a:buNone/>
              <a:defRPr/>
            </a:pPr>
            <a:r>
              <a:rPr lang="ru-RU" sz="28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должностные инструкции 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педагогических работников </a:t>
            </a:r>
            <a:endPara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FontTx/>
              <a:buNone/>
              <a:defRPr/>
            </a:pPr>
            <a:r>
              <a:rPr lang="ru-RU" sz="2800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ЛНА по 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           порядку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ведения документооборота и  осуществления педагогическими работниками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делопроизводства</a:t>
            </a:r>
          </a:p>
          <a:p>
            <a:pPr marL="0" indent="0" algn="just">
              <a:buFontTx/>
              <a:buNone/>
              <a:defRPr/>
            </a:pP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соотношению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учебной (преподавательской) и другой педагогической работы в пределах рабочей недели или учебного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года</a:t>
            </a:r>
          </a:p>
          <a:p>
            <a:pPr marL="0" indent="0" algn="just">
              <a:buFontTx/>
              <a:buNone/>
              <a:defRPr/>
            </a:pP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классному руководству </a:t>
            </a:r>
          </a:p>
        </p:txBody>
      </p:sp>
      <p:sp>
        <p:nvSpPr>
          <p:cNvPr id="5" name="Стрелка вправо 4"/>
          <p:cNvSpPr/>
          <p:nvPr/>
        </p:nvSpPr>
        <p:spPr>
          <a:xfrm>
            <a:off x="2498725" y="3095625"/>
            <a:ext cx="431800" cy="288925"/>
          </a:xfrm>
          <a:prstGeom prst="right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6" name="Стрелка вправо 5"/>
          <p:cNvSpPr/>
          <p:nvPr/>
        </p:nvSpPr>
        <p:spPr>
          <a:xfrm>
            <a:off x="611188" y="4221163"/>
            <a:ext cx="431800" cy="287337"/>
          </a:xfrm>
          <a:prstGeom prst="right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7" name="Стрелка вправо 6"/>
          <p:cNvSpPr/>
          <p:nvPr/>
        </p:nvSpPr>
        <p:spPr>
          <a:xfrm>
            <a:off x="547688" y="5373688"/>
            <a:ext cx="431800" cy="287337"/>
          </a:xfrm>
          <a:prstGeom prst="right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750" y="115888"/>
            <a:ext cx="8229600" cy="792162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ru-RU" sz="25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ПРОКУРАТУРА ЛЕНИНГРАДСКОЙ ОБЛАСТИ</a:t>
            </a:r>
            <a:endParaRPr lang="ru-RU" sz="2500" dirty="0">
              <a:solidFill>
                <a:schemeClr val="tx2">
                  <a:lumMod val="60000"/>
                  <a:lumOff val="4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981075"/>
            <a:ext cx="8435975" cy="5145088"/>
          </a:xfrm>
        </p:spPr>
        <p:txBody>
          <a:bodyPr>
            <a:normAutofit/>
          </a:bodyPr>
          <a:lstStyle/>
          <a:p>
            <a:pPr marL="0" indent="0" algn="ctr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r>
              <a:rPr lang="ru-RU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  <a:r>
              <a:rPr lang="ru-RU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kern="1200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РЕЗУЛЬТАТЫ ПРОВЕРКИ</a:t>
            </a:r>
          </a:p>
          <a:p>
            <a:pPr marL="0" indent="0" algn="ctr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endParaRPr lang="ru-RU" sz="2000" b="1" kern="1200" dirty="0" smtClean="0">
              <a:solidFill>
                <a:srgbClr val="FF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r>
              <a:rPr lang="ru-RU" sz="2800" b="1" kern="1200" dirty="0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ВЫЯВЛЕНО</a:t>
            </a:r>
          </a:p>
          <a:p>
            <a:pPr marL="0" indent="0" algn="just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r>
              <a:rPr lang="ru-RU" sz="3600" b="1" kern="1200" dirty="0" smtClean="0">
                <a:solidFill>
                  <a:prstClr val="black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         </a:t>
            </a:r>
          </a:p>
          <a:p>
            <a:pPr marL="0" indent="0" algn="just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endParaRPr lang="ru-RU" sz="3600" b="1" kern="1200" dirty="0">
              <a:solidFill>
                <a:prstClr val="black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r>
              <a:rPr lang="ru-RU" sz="3600" b="1" kern="1200" dirty="0" smtClean="0">
                <a:solidFill>
                  <a:prstClr val="black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           </a:t>
            </a:r>
            <a:r>
              <a:rPr lang="ru-RU" sz="4000" b="1" kern="1200" dirty="0" smtClean="0">
                <a:solidFill>
                  <a:srgbClr val="33339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300 нарушений </a:t>
            </a:r>
            <a:endParaRPr lang="ru-RU" sz="4000" kern="1200" dirty="0" smtClean="0">
              <a:solidFill>
                <a:srgbClr val="333399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r>
              <a:rPr lang="ru-RU" sz="3600" kern="1200" dirty="0" smtClean="0">
                <a:solidFill>
                  <a:prstClr val="black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 algn="just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r>
              <a:rPr lang="ru-RU" sz="3600" kern="1200" dirty="0" smtClean="0">
                <a:solidFill>
                  <a:prstClr val="black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           </a:t>
            </a:r>
            <a:r>
              <a:rPr lang="ru-RU" sz="4000" b="1" kern="1200" dirty="0" smtClean="0">
                <a:solidFill>
                  <a:srgbClr val="33339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240  незаконных ЛНА</a:t>
            </a:r>
            <a:endParaRPr lang="ru-RU" sz="4000" kern="1200" dirty="0" smtClean="0">
              <a:solidFill>
                <a:srgbClr val="333399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 eaLnBrk="1" fontAlgn="auto" hangingPunct="1">
              <a:spcBef>
                <a:spcPct val="0"/>
              </a:spcBef>
              <a:spcAft>
                <a:spcPts val="0"/>
              </a:spcAft>
              <a:buFontTx/>
              <a:buNone/>
              <a:defRPr/>
            </a:pPr>
            <a:r>
              <a:rPr lang="ru-RU" sz="3600" kern="1200" dirty="0" smtClean="0">
                <a:solidFill>
                  <a:prstClr val="black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3600" kern="1200" dirty="0">
              <a:solidFill>
                <a:prstClr val="black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Стрелка вправо 5"/>
          <p:cNvSpPr/>
          <p:nvPr/>
        </p:nvSpPr>
        <p:spPr>
          <a:xfrm>
            <a:off x="823913" y="3500438"/>
            <a:ext cx="579437" cy="649287"/>
          </a:xfrm>
          <a:prstGeom prst="right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rgbClr val="FFFFFF"/>
              </a:solidFill>
            </a:endParaRPr>
          </a:p>
        </p:txBody>
      </p:sp>
      <p:sp>
        <p:nvSpPr>
          <p:cNvPr id="8" name="Стрелка вниз 7"/>
          <p:cNvSpPr/>
          <p:nvPr/>
        </p:nvSpPr>
        <p:spPr>
          <a:xfrm>
            <a:off x="4221163" y="2492375"/>
            <a:ext cx="693737" cy="542925"/>
          </a:xfrm>
          <a:prstGeom prst="down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9" name="Стрелка вправо 8"/>
          <p:cNvSpPr/>
          <p:nvPr/>
        </p:nvSpPr>
        <p:spPr>
          <a:xfrm>
            <a:off x="779463" y="4652963"/>
            <a:ext cx="623887" cy="576262"/>
          </a:xfrm>
          <a:prstGeom prst="right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rgbClr val="FFFF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750" y="115888"/>
            <a:ext cx="8229600" cy="792162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ru-RU" sz="25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ПРОКУРАТУРА ЛЕНИНГРАДСКОЙ ОБЛАСТИ</a:t>
            </a:r>
            <a:endParaRPr lang="ru-RU" sz="2500" dirty="0">
              <a:solidFill>
                <a:schemeClr val="tx2">
                  <a:lumMod val="60000"/>
                  <a:lumOff val="4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0825" y="981075"/>
            <a:ext cx="8642350" cy="5472113"/>
          </a:xfrm>
        </p:spPr>
        <p:txBody>
          <a:bodyPr>
            <a:normAutofit lnSpcReduction="10000"/>
          </a:bodyPr>
          <a:lstStyle/>
          <a:p>
            <a:pPr marL="0" indent="0" algn="ctr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r>
              <a:rPr lang="ru-RU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  <a:r>
              <a:rPr lang="ru-RU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kern="1200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РЕЗУЛЬТАТЫ ПРОВЕРКИ</a:t>
            </a:r>
          </a:p>
          <a:p>
            <a:pPr marL="0" indent="0" algn="ctr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endParaRPr lang="ru-RU" sz="1100" b="1" kern="1200" dirty="0" smtClean="0">
              <a:solidFill>
                <a:srgbClr val="FF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endParaRPr lang="ru-RU" sz="2000" b="1" kern="1200" dirty="0" smtClean="0">
              <a:solidFill>
                <a:srgbClr val="FF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r>
              <a:rPr lang="ru-RU" sz="1800" b="1" kern="1200" dirty="0" smtClean="0">
                <a:solidFill>
                  <a:srgbClr val="33339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ВНЕ </a:t>
            </a:r>
          </a:p>
          <a:p>
            <a:pPr marL="0" indent="0" algn="ctr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r>
              <a:rPr lang="ru-RU" sz="1800" b="1" kern="1200" dirty="0" smtClean="0">
                <a:solidFill>
                  <a:srgbClr val="33339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ЗАКОНА</a:t>
            </a:r>
          </a:p>
          <a:p>
            <a:pPr marL="0" indent="0" algn="ctr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endParaRPr lang="ru-RU" sz="2000" b="1" kern="1200" dirty="0" smtClean="0">
              <a:solidFill>
                <a:srgbClr val="333399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ru-RU" sz="2200" kern="1200" dirty="0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паспортизация и инвентаризация </a:t>
            </a:r>
            <a:r>
              <a:rPr lang="ru-RU" sz="2200" kern="120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учебных кабинетов, подготовки документов по списанию имущества; </a:t>
            </a:r>
          </a:p>
          <a:p>
            <a:pPr algn="just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ru-RU" sz="2200" kern="120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разработка </a:t>
            </a:r>
            <a:r>
              <a:rPr lang="ru-RU" sz="2200" kern="1200" dirty="0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правил охраны труда</a:t>
            </a:r>
            <a:r>
              <a:rPr lang="ru-RU" sz="2200" kern="120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algn="just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ru-RU" sz="2200" kern="1200" dirty="0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пополнение кабинетов </a:t>
            </a:r>
            <a:r>
              <a:rPr lang="ru-RU" sz="2200" kern="120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методическими пособиями, ТСО, дидактическими материалами и наглядными пособиями;</a:t>
            </a:r>
          </a:p>
          <a:p>
            <a:pPr algn="just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ru-RU" sz="2200" kern="120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организация </a:t>
            </a:r>
            <a:r>
              <a:rPr lang="ru-RU" sz="2200" kern="1200" dirty="0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работы</a:t>
            </a:r>
            <a:r>
              <a:rPr lang="ru-RU" sz="2200" kern="120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 обучающимися </a:t>
            </a:r>
            <a:r>
              <a:rPr lang="ru-RU" sz="2200" kern="1200" dirty="0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 изготовлению </a:t>
            </a:r>
            <a:r>
              <a:rPr lang="ru-RU" sz="2200" kern="120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наглядных пособий,</a:t>
            </a:r>
          </a:p>
          <a:p>
            <a:pPr algn="just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ru-RU" sz="2200" kern="120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участие в разработке и реализации </a:t>
            </a:r>
            <a:r>
              <a:rPr lang="ru-RU" sz="2200" kern="1200" dirty="0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программы развития </a:t>
            </a:r>
            <a:r>
              <a:rPr lang="ru-RU" sz="2200" kern="120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образовательной организации;</a:t>
            </a:r>
          </a:p>
          <a:p>
            <a:pPr algn="just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ru-RU" sz="2200" kern="120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проведение систематического </a:t>
            </a:r>
            <a:r>
              <a:rPr lang="ru-RU" sz="2200" kern="1200" dirty="0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анализа эффективности уроков </a:t>
            </a:r>
            <a:r>
              <a:rPr lang="ru-RU" sz="2200" kern="120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и подходов к обучению;</a:t>
            </a:r>
          </a:p>
          <a:p>
            <a:pPr algn="just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ru-RU" sz="2200" kern="120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проведение </a:t>
            </a:r>
            <a:r>
              <a:rPr lang="ru-RU" sz="2200" kern="1200" dirty="0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дезинфекции </a:t>
            </a:r>
            <a:r>
              <a:rPr lang="ru-RU" sz="2200" kern="1200" dirty="0" smtClean="0">
                <a:solidFill>
                  <a:srgbClr val="33339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электронного</a:t>
            </a:r>
            <a:r>
              <a:rPr lang="ru-RU" sz="2200" kern="1200" dirty="0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оборудования </a:t>
            </a:r>
            <a:r>
              <a:rPr lang="ru-RU" sz="2200" kern="120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и т.д.</a:t>
            </a:r>
          </a:p>
          <a:p>
            <a:pPr marL="0" indent="0" algn="ctr" eaLnBrk="1" fontAlgn="auto" hangingPunct="1">
              <a:spcBef>
                <a:spcPct val="0"/>
              </a:spcBef>
              <a:spcAft>
                <a:spcPts val="0"/>
              </a:spcAft>
              <a:buFontTx/>
              <a:buNone/>
              <a:defRPr/>
            </a:pPr>
            <a:endParaRPr lang="ru-RU" sz="3600" kern="1200" dirty="0">
              <a:solidFill>
                <a:prstClr val="black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Знак запрета 9"/>
          <p:cNvSpPr/>
          <p:nvPr/>
        </p:nvSpPr>
        <p:spPr>
          <a:xfrm>
            <a:off x="4032250" y="1628775"/>
            <a:ext cx="1138238" cy="1008063"/>
          </a:xfrm>
          <a:prstGeom prst="noSmoking">
            <a:avLst>
              <a:gd name="adj" fmla="val 5064"/>
            </a:avLst>
          </a:prstGeom>
          <a:solidFill>
            <a:srgbClr val="FF0000"/>
          </a:solidFill>
          <a:ln w="12700" cmpd="sng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750" y="115888"/>
            <a:ext cx="8229600" cy="792162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ru-RU" sz="25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ПРОКУРАТУРА ЛЕНИНГРАДСКОЙ ОБЛАСТИ</a:t>
            </a:r>
            <a:endParaRPr lang="ru-RU" sz="2500" dirty="0">
              <a:solidFill>
                <a:schemeClr val="tx2">
                  <a:lumMod val="60000"/>
                  <a:lumOff val="4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0825" y="981075"/>
            <a:ext cx="8642350" cy="5472113"/>
          </a:xfrm>
        </p:spPr>
        <p:txBody>
          <a:bodyPr>
            <a:normAutofit/>
          </a:bodyPr>
          <a:lstStyle/>
          <a:p>
            <a:pPr marL="0" indent="0" algn="ctr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r>
              <a:rPr lang="ru-RU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  <a:r>
              <a:rPr lang="ru-RU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kern="1200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РЕЗУЛЬТАТЫ ПРОВЕРКИ</a:t>
            </a:r>
          </a:p>
          <a:p>
            <a:pPr marL="0" indent="0" algn="ctr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endParaRPr lang="ru-RU" sz="1100" b="1" kern="1200" dirty="0" smtClean="0">
              <a:solidFill>
                <a:srgbClr val="FF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endParaRPr lang="ru-RU" sz="2000" b="1" kern="1200" dirty="0" smtClean="0">
              <a:solidFill>
                <a:srgbClr val="FF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r>
              <a:rPr lang="ru-RU" sz="1800" b="1" kern="1200" dirty="0" smtClean="0">
                <a:solidFill>
                  <a:srgbClr val="33339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ИЗБЫТОЧНО</a:t>
            </a:r>
          </a:p>
          <a:p>
            <a:pPr marL="0" indent="0" algn="ctr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endParaRPr lang="ru-RU" sz="2000" b="1" kern="1200" dirty="0" smtClean="0">
              <a:solidFill>
                <a:srgbClr val="333399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Ø"/>
              <a:defRPr/>
            </a:pPr>
            <a:endParaRPr lang="ru-RU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Ø"/>
              <a:defRPr/>
            </a:pP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участие в </a:t>
            </a:r>
            <a:r>
              <a:rPr lang="ru-RU" sz="2200" dirty="0" err="1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психолого</a:t>
            </a:r>
            <a:r>
              <a:rPr lang="ru-RU" sz="2200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2200" dirty="0" err="1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медико</a:t>
            </a:r>
            <a:r>
              <a:rPr lang="ru-RU" sz="2200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педагогических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консилиумах</a:t>
            </a:r>
          </a:p>
          <a:p>
            <a:pPr algn="just">
              <a:buFont typeface="Wingdings" panose="05000000000000000000" pitchFamily="2" charset="2"/>
              <a:buChar char="Ø"/>
              <a:defRPr/>
            </a:pPr>
            <a:r>
              <a:rPr lang="ru-RU" sz="2200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планирование специализированной образовательной деятельности 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для класса с выдающимися способностями и/или особыми образовательными потребностями</a:t>
            </a:r>
          </a:p>
          <a:p>
            <a:pPr algn="just">
              <a:buFont typeface="Wingdings" panose="05000000000000000000" pitchFamily="2" charset="2"/>
              <a:buChar char="Ø"/>
              <a:defRPr/>
            </a:pP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организация </a:t>
            </a:r>
            <a:r>
              <a:rPr lang="ru-RU" sz="2200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публичных выступлений детей</a:t>
            </a:r>
          </a:p>
          <a:p>
            <a:pPr algn="just">
              <a:buFont typeface="Wingdings" panose="05000000000000000000" pitchFamily="2" charset="2"/>
              <a:buChar char="Ø"/>
              <a:defRPr/>
            </a:pPr>
            <a:r>
              <a:rPr lang="ru-RU" sz="2200" dirty="0" smtClean="0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участие</a:t>
            </a:r>
            <a:r>
              <a:rPr lang="ru-RU" sz="2200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педагогических советах</a:t>
            </a:r>
          </a:p>
          <a:p>
            <a:pPr algn="just">
              <a:buFont typeface="Wingdings" panose="05000000000000000000" pitchFamily="2" charset="2"/>
              <a:buChar char="Ø"/>
              <a:defRPr/>
            </a:pPr>
            <a:r>
              <a:rPr lang="ru-RU" sz="2200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организация олимпиад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конференций, предметных конкурсов в школе</a:t>
            </a:r>
            <a:endParaRPr lang="ru-RU" sz="2200" kern="1200" dirty="0">
              <a:solidFill>
                <a:prstClr val="black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Знак запрета 9"/>
          <p:cNvSpPr/>
          <p:nvPr/>
        </p:nvSpPr>
        <p:spPr>
          <a:xfrm>
            <a:off x="3779838" y="1628775"/>
            <a:ext cx="1439862" cy="1295400"/>
          </a:xfrm>
          <a:prstGeom prst="noSmoking">
            <a:avLst>
              <a:gd name="adj" fmla="val 5064"/>
            </a:avLst>
          </a:prstGeom>
          <a:solidFill>
            <a:srgbClr val="FF0000"/>
          </a:solidFill>
          <a:ln w="12700" cmpd="sng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Box 8"/>
          <p:cNvSpPr txBox="1">
            <a:spLocks noChangeArrowheads="1"/>
          </p:cNvSpPr>
          <p:nvPr/>
        </p:nvSpPr>
        <p:spPr bwMode="auto">
          <a:xfrm>
            <a:off x="827088" y="1916113"/>
            <a:ext cx="78486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ru-RU" altLang="ru-RU" sz="180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243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50" y="101600"/>
            <a:ext cx="9144000" cy="792163"/>
          </a:xfrm>
          <a:prstGeom prst="rect">
            <a:avLst/>
          </a:prstGeom>
          <a:gradFill rotWithShape="1">
            <a:gsLst>
              <a:gs pos="0">
                <a:srgbClr val="475E76"/>
              </a:gs>
              <a:gs pos="50000">
                <a:srgbClr val="99CCFF"/>
              </a:gs>
              <a:gs pos="100000">
                <a:srgbClr val="475E76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44" name="Рисунок 4" descr="gerb_spb_6_med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188913"/>
            <a:ext cx="620712" cy="742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45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17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Подзаголовок 2"/>
          <p:cNvSpPr>
            <a:spLocks noGrp="1"/>
          </p:cNvSpPr>
          <p:nvPr>
            <p:ph type="subTitle" idx="4294967295"/>
          </p:nvPr>
        </p:nvSpPr>
        <p:spPr>
          <a:xfrm>
            <a:off x="0" y="6497638"/>
            <a:ext cx="9144000" cy="360362"/>
          </a:xfrm>
          <a:gradFill rotWithShape="1">
            <a:gsLst>
              <a:gs pos="0">
                <a:srgbClr val="3E3EA4">
                  <a:gamma/>
                  <a:shade val="46275"/>
                  <a:invGamma/>
                </a:srgbClr>
              </a:gs>
              <a:gs pos="50000">
                <a:srgbClr val="3E3EA4"/>
              </a:gs>
              <a:gs pos="100000">
                <a:srgbClr val="3E3EA4">
                  <a:gamma/>
                  <a:shade val="46275"/>
                  <a:invGamma/>
                </a:srgbClr>
              </a:gs>
            </a:gsLst>
            <a:lin ang="5400000" scaled="1"/>
          </a:gradFill>
        </p:spPr>
        <p:txBody>
          <a:bodyPr rtlCol="0">
            <a:normAutofit/>
          </a:bodyPr>
          <a:lstStyle/>
          <a:p>
            <a:pPr marL="0" indent="0" algn="ctr" eaLnBrk="1" fontAlgn="auto" hangingPunct="1">
              <a:spcBef>
                <a:spcPct val="0"/>
              </a:spcBef>
              <a:spcAft>
                <a:spcPts val="0"/>
              </a:spcAft>
              <a:buFontTx/>
              <a:buNone/>
              <a:defRPr/>
            </a:pPr>
            <a:r>
              <a:rPr lang="ru-RU" sz="13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КОМИТЕТ ОБЩЕГО И ПРОФЕССИОНАЛЬНОГО ОБРАЗОВАНИЯ ЛЕНИНГРАДСКОЙ ОБЛАСТИ</a:t>
            </a:r>
          </a:p>
        </p:txBody>
      </p:sp>
      <p:sp>
        <p:nvSpPr>
          <p:cNvPr id="10247" name="Rectangle 13"/>
          <p:cNvSpPr>
            <a:spLocks noChangeArrowheads="1"/>
          </p:cNvSpPr>
          <p:nvPr/>
        </p:nvSpPr>
        <p:spPr bwMode="auto">
          <a:xfrm>
            <a:off x="4140200" y="5229225"/>
            <a:ext cx="4824413" cy="895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000080">
                    <a:alpha val="25882"/>
                  </a:srgbClr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ct val="0"/>
              </a:spcBef>
              <a:buClr>
                <a:srgbClr val="000000"/>
              </a:buClr>
              <a:buFont typeface="Wingdings" panose="05000000000000000000" pitchFamily="2" charset="2"/>
              <a:buNone/>
            </a:pPr>
            <a:endParaRPr lang="en-US" altLang="ru-RU" sz="1600" b="1">
              <a:solidFill>
                <a:srgbClr val="000000"/>
              </a:solidFill>
              <a:latin typeface="Arial" panose="020B0604020202020204" pitchFamily="34" charset="0"/>
              <a:ea typeface="굴림" pitchFamily="34" charset="-127"/>
              <a:cs typeface="Arial" panose="020B0604020202020204" pitchFamily="34" charset="0"/>
            </a:endParaRPr>
          </a:p>
        </p:txBody>
      </p:sp>
      <p:sp>
        <p:nvSpPr>
          <p:cNvPr id="10248" name="TextBox 8"/>
          <p:cNvSpPr txBox="1">
            <a:spLocks noChangeArrowheads="1"/>
          </p:cNvSpPr>
          <p:nvPr/>
        </p:nvSpPr>
        <p:spPr bwMode="auto">
          <a:xfrm>
            <a:off x="250825" y="2924175"/>
            <a:ext cx="864076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buFont typeface="Arial" panose="020B0604020202020204" pitchFamily="34" charset="0"/>
              <a:buNone/>
            </a:pPr>
            <a:endParaRPr lang="ru-RU" altLang="ru-RU" sz="2400" b="1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249" name="Прямоугольник 1"/>
          <p:cNvSpPr>
            <a:spLocks noChangeArrowheads="1"/>
          </p:cNvSpPr>
          <p:nvPr/>
        </p:nvSpPr>
        <p:spPr bwMode="auto">
          <a:xfrm>
            <a:off x="1819275" y="3244850"/>
            <a:ext cx="6856413" cy="1384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ru-RU" altLang="ru-RU" sz="2800" b="1" i="1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ru-RU" altLang="ru-RU" sz="2800" b="1" i="1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 eaLnBrk="1" hangingPunct="1">
              <a:spcBef>
                <a:spcPct val="0"/>
              </a:spcBef>
              <a:buFontTx/>
              <a:buNone/>
            </a:pPr>
            <a:endParaRPr lang="ru-RU" altLang="ru-RU" sz="2800" b="1" i="1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250" name="Прямоугольник 3"/>
          <p:cNvSpPr>
            <a:spLocks noChangeArrowheads="1"/>
          </p:cNvSpPr>
          <p:nvPr/>
        </p:nvSpPr>
        <p:spPr bwMode="auto">
          <a:xfrm>
            <a:off x="590550" y="3244850"/>
            <a:ext cx="8158163" cy="2246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endParaRPr lang="ru-RU" altLang="ru-RU" sz="2800" b="1" i="1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 eaLnBrk="1" hangingPunct="1">
              <a:spcBef>
                <a:spcPct val="0"/>
              </a:spcBef>
              <a:buFontTx/>
              <a:buNone/>
            </a:pPr>
            <a:endParaRPr lang="ru-RU" altLang="ru-RU" sz="2800" b="1" i="1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 eaLnBrk="1" hangingPunct="1">
              <a:spcBef>
                <a:spcPct val="0"/>
              </a:spcBef>
              <a:buFontTx/>
              <a:buNone/>
            </a:pPr>
            <a:endParaRPr lang="ru-RU" altLang="ru-RU" sz="2800" b="1" i="1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 eaLnBrk="1" hangingPunct="1">
              <a:spcBef>
                <a:spcPct val="0"/>
              </a:spcBef>
              <a:buFontTx/>
              <a:buNone/>
            </a:pPr>
            <a:endParaRPr lang="ru-RU" altLang="ru-RU" sz="2800" b="1" i="1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 eaLnBrk="1" hangingPunct="1">
              <a:spcBef>
                <a:spcPct val="0"/>
              </a:spcBef>
              <a:buFontTx/>
              <a:buNone/>
            </a:pPr>
            <a:endParaRPr lang="ru-RU" altLang="ru-RU" sz="2800" b="1" i="1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251" name="Прямоугольник 5"/>
          <p:cNvSpPr>
            <a:spLocks noChangeArrowheads="1"/>
          </p:cNvSpPr>
          <p:nvPr/>
        </p:nvSpPr>
        <p:spPr bwMode="auto">
          <a:xfrm>
            <a:off x="11113" y="3244850"/>
            <a:ext cx="8953500" cy="181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endParaRPr lang="ru-RU" altLang="ru-RU" sz="2800" b="1" i="1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 eaLnBrk="1" hangingPunct="1">
              <a:spcBef>
                <a:spcPct val="0"/>
              </a:spcBef>
              <a:buFontTx/>
              <a:buNone/>
            </a:pPr>
            <a:endParaRPr lang="ru-RU" altLang="ru-RU" sz="2800" b="1" i="1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 eaLnBrk="1" hangingPunct="1">
              <a:spcBef>
                <a:spcPct val="0"/>
              </a:spcBef>
              <a:buFontTx/>
              <a:buNone/>
            </a:pPr>
            <a:endParaRPr lang="ru-RU" altLang="ru-RU" sz="2800" b="1" i="1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 eaLnBrk="1" hangingPunct="1">
              <a:spcBef>
                <a:spcPct val="0"/>
              </a:spcBef>
              <a:buFontTx/>
              <a:buNone/>
            </a:pPr>
            <a:endParaRPr lang="ru-RU" altLang="ru-RU" sz="2800" b="1" i="1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252" name="Прямоугольник 4"/>
          <p:cNvSpPr>
            <a:spLocks noChangeArrowheads="1"/>
          </p:cNvSpPr>
          <p:nvPr/>
        </p:nvSpPr>
        <p:spPr bwMode="auto">
          <a:xfrm>
            <a:off x="1800225" y="3244850"/>
            <a:ext cx="7164388" cy="1384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ru-RU" altLang="ru-RU" sz="2800" b="1" i="1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ru-RU" altLang="ru-RU" sz="2800" b="1" i="1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ru-RU" altLang="ru-RU" sz="2800" b="1" i="1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253" name="Прямоугольник 2"/>
          <p:cNvSpPr>
            <a:spLocks noChangeArrowheads="1"/>
          </p:cNvSpPr>
          <p:nvPr/>
        </p:nvSpPr>
        <p:spPr bwMode="auto">
          <a:xfrm>
            <a:off x="2051050" y="1393825"/>
            <a:ext cx="6624638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endParaRPr lang="ru-RU" altLang="ru-RU" sz="2800" b="1" i="1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254" name="Прямоугольник 7"/>
          <p:cNvSpPr>
            <a:spLocks noChangeArrowheads="1"/>
          </p:cNvSpPr>
          <p:nvPr/>
        </p:nvSpPr>
        <p:spPr bwMode="auto">
          <a:xfrm>
            <a:off x="2714625" y="3244850"/>
            <a:ext cx="6249988" cy="2522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ru-RU" altLang="ru-RU" sz="1800" b="1" i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>
              <a:spcBef>
                <a:spcPct val="0"/>
              </a:spcBef>
              <a:buFontTx/>
              <a:buNone/>
            </a:pPr>
            <a:endParaRPr lang="ru-RU" altLang="ru-RU" sz="2800" b="1" i="1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ct val="0"/>
              </a:spcBef>
              <a:buFontTx/>
              <a:buNone/>
            </a:pPr>
            <a:endParaRPr lang="ru-RU" altLang="ru-RU" sz="2800" b="1" i="1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ct val="0"/>
              </a:spcBef>
              <a:buFontTx/>
              <a:buNone/>
            </a:pPr>
            <a:endParaRPr lang="ru-RU" altLang="ru-RU" sz="2800" b="1" i="1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ct val="0"/>
              </a:spcBef>
              <a:buFontTx/>
              <a:buNone/>
            </a:pPr>
            <a:endParaRPr lang="ru-RU" altLang="ru-RU" sz="2800" b="1" i="1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ct val="0"/>
              </a:spcBef>
              <a:buFontTx/>
              <a:buNone/>
            </a:pPr>
            <a:endParaRPr lang="ru-RU" altLang="ru-RU" sz="2800" b="1" i="1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255" name="Прямоугольник 6"/>
          <p:cNvSpPr>
            <a:spLocks noChangeArrowheads="1"/>
          </p:cNvSpPr>
          <p:nvPr/>
        </p:nvSpPr>
        <p:spPr bwMode="auto">
          <a:xfrm>
            <a:off x="800100" y="973138"/>
            <a:ext cx="802005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endParaRPr lang="ru-RU" altLang="ru-RU" sz="2800" b="1" i="1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256" name="Прямоугольник 10"/>
          <p:cNvSpPr>
            <a:spLocks noChangeArrowheads="1"/>
          </p:cNvSpPr>
          <p:nvPr/>
        </p:nvSpPr>
        <p:spPr bwMode="auto">
          <a:xfrm>
            <a:off x="96838" y="2420938"/>
            <a:ext cx="9144000" cy="1138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ru-RU" altLang="ru-RU" sz="4400" b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Спасибо за внимание!</a:t>
            </a:r>
            <a:endParaRPr lang="ru-RU" altLang="ru-RU" sz="440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>
              <a:spcBef>
                <a:spcPct val="0"/>
              </a:spcBef>
              <a:buFontTx/>
              <a:buNone/>
            </a:pPr>
            <a:endParaRPr lang="ru-RU" altLang="ru-RU" sz="240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3804</TotalTime>
  <Words>413</Words>
  <Application>Microsoft Office PowerPoint</Application>
  <PresentationFormat>Экран (4:3)</PresentationFormat>
  <Paragraphs>91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2</vt:i4>
      </vt:variant>
      <vt:variant>
        <vt:lpstr>Заголовки слайдов</vt:lpstr>
      </vt:variant>
      <vt:variant>
        <vt:i4>8</vt:i4>
      </vt:variant>
    </vt:vector>
  </HeadingPairs>
  <TitlesOfParts>
    <vt:vector size="15" baseType="lpstr">
      <vt:lpstr>Arial</vt:lpstr>
      <vt:lpstr>Calibri</vt:lpstr>
      <vt:lpstr>굴림</vt:lpstr>
      <vt:lpstr>Wingdings</vt:lpstr>
      <vt:lpstr>Times New Roman</vt:lpstr>
      <vt:lpstr>Оформление по умолчанию</vt:lpstr>
      <vt:lpstr>Тема Office</vt:lpstr>
      <vt:lpstr>Презентация PowerPoint</vt:lpstr>
      <vt:lpstr>Нормативные правовые акты</vt:lpstr>
      <vt:lpstr>Нормативные правовые акты</vt:lpstr>
      <vt:lpstr>ПРОКУРАТУРА ЛЕНИНГРАДСКОЙ ОБЛАСТИ</vt:lpstr>
      <vt:lpstr>ПРОКУРАТУРА ЛЕНИНГРАДСКОЙ ОБЛАСТИ</vt:lpstr>
      <vt:lpstr>ПРОКУРАТУРА ЛЕНИНГРАДСКОЙ ОБЛАСТИ</vt:lpstr>
      <vt:lpstr>ПРОКУРАТУРА ЛЕНИНГРАДСКОЙ ОБЛАСТИ</vt:lpstr>
      <vt:lpstr>Презентация PowerPoint</vt:lpstr>
    </vt:vector>
  </TitlesOfParts>
  <Company>КОиПО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Glevitskaya</dc:creator>
  <cp:lastModifiedBy>Admin</cp:lastModifiedBy>
  <cp:revision>300</cp:revision>
  <cp:lastPrinted>2021-10-15T07:47:58Z</cp:lastPrinted>
  <dcterms:created xsi:type="dcterms:W3CDTF">2014-02-13T15:44:52Z</dcterms:created>
  <dcterms:modified xsi:type="dcterms:W3CDTF">2024-05-16T09:17:40Z</dcterms:modified>
</cp:coreProperties>
</file>