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6" r:id="rId1"/>
    <p:sldMasterId id="2147483785" r:id="rId2"/>
  </p:sldMasterIdLst>
  <p:notesMasterIdLst>
    <p:notesMasterId r:id="rId16"/>
  </p:notesMasterIdLst>
  <p:handoutMasterIdLst>
    <p:handoutMasterId r:id="rId17"/>
  </p:handoutMasterIdLst>
  <p:sldIdLst>
    <p:sldId id="386" r:id="rId3"/>
    <p:sldId id="514" r:id="rId4"/>
    <p:sldId id="536" r:id="rId5"/>
    <p:sldId id="538" r:id="rId6"/>
    <p:sldId id="537" r:id="rId7"/>
    <p:sldId id="535" r:id="rId8"/>
    <p:sldId id="534" r:id="rId9"/>
    <p:sldId id="527" r:id="rId10"/>
    <p:sldId id="528" r:id="rId11"/>
    <p:sldId id="529" r:id="rId12"/>
    <p:sldId id="531" r:id="rId13"/>
    <p:sldId id="530" r:id="rId14"/>
    <p:sldId id="532" r:id="rId15"/>
  </p:sldIdLst>
  <p:sldSz cx="12798425" cy="719931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4031" userDrawn="1">
          <p15:clr>
            <a:srgbClr val="A4A3A4"/>
          </p15:clr>
        </p15:guide>
        <p15:guide id="2" orient="horz" pos="2268" userDrawn="1">
          <p15:clr>
            <a:srgbClr val="A4A3A4"/>
          </p15:clr>
        </p15:guide>
        <p15:guide id="3" pos="413" userDrawn="1">
          <p15:clr>
            <a:srgbClr val="A4A3A4"/>
          </p15:clr>
        </p15:guide>
        <p15:guide id="4" orient="horz" pos="2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  <p15:guide id="3" orient="horz" pos="3132">
          <p15:clr>
            <a:srgbClr val="A4A3A4"/>
          </p15:clr>
        </p15:guide>
        <p15:guide id="4" pos="213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Емельянов Алексей Сергеевич" initials="ЕАС" lastIdx="1" clrIdx="0"/>
  <p:cmAuthor id="1" name="Марина Александровна Остапова" initials="МАО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8AD0"/>
    <a:srgbClr val="565087"/>
    <a:srgbClr val="A2A2DA"/>
    <a:srgbClr val="CDCDEB"/>
    <a:srgbClr val="423D67"/>
    <a:srgbClr val="FFCD2D"/>
    <a:srgbClr val="54BFFA"/>
    <a:srgbClr val="94D6FC"/>
    <a:srgbClr val="FFCD19"/>
    <a:srgbClr val="EAEA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5"/>
    <p:restoredTop sz="97300" autoAdjust="0"/>
  </p:normalViewPr>
  <p:slideViewPr>
    <p:cSldViewPr snapToGrid="0" snapToObjects="1">
      <p:cViewPr varScale="1">
        <p:scale>
          <a:sx n="64" d="100"/>
          <a:sy n="64" d="100"/>
        </p:scale>
        <p:origin x="-810" y="-60"/>
      </p:cViewPr>
      <p:guideLst>
        <p:guide orient="horz" pos="2268"/>
        <p:guide orient="horz" pos="292"/>
        <p:guide pos="4031"/>
        <p:guide pos="41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6" d="100"/>
          <a:sy n="76" d="100"/>
        </p:scale>
        <p:origin x="-3282" y="-90"/>
      </p:cViewPr>
      <p:guideLst>
        <p:guide orient="horz" pos="3127"/>
        <p:guide orient="horz" pos="3132"/>
        <p:guide pos="2141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10" y="0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37E87-1E10-41A4-B84C-A0C19924E031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321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10" y="9443321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595B3-D0A6-4567-9663-134C22571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776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0F3D3-884F-8E45-98AB-E8ADE6E0FD28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BCF3A-9B41-AC48-BBC4-8EC043A933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23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rcRect t="2628" b="2628"/>
          <a:stretch/>
        </p:blipFill>
        <p:spPr>
          <a:xfrm>
            <a:off x="5883558" y="0"/>
            <a:ext cx="6914879" cy="719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01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араллелограмм 5">
            <a:extLst>
              <a:ext uri="{FF2B5EF4-FFF2-40B4-BE49-F238E27FC236}">
                <a16:creationId xmlns:a16="http://schemas.microsoft.com/office/drawing/2014/main" xmlns="" id="{3E02EBB0-15BB-41C4-B951-56DD18C5B9C2}"/>
              </a:ext>
            </a:extLst>
          </p:cNvPr>
          <p:cNvSpPr/>
          <p:nvPr userDrawn="1"/>
        </p:nvSpPr>
        <p:spPr>
          <a:xfrm flipH="1">
            <a:off x="-328957" y="96371"/>
            <a:ext cx="1383995" cy="1194290"/>
          </a:xfrm>
          <a:prstGeom prst="parallelogram">
            <a:avLst>
              <a:gd name="adj" fmla="val 9533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7" name="Параллелограмм 6">
            <a:extLst>
              <a:ext uri="{FF2B5EF4-FFF2-40B4-BE49-F238E27FC236}">
                <a16:creationId xmlns:a16="http://schemas.microsoft.com/office/drawing/2014/main" xmlns="" id="{5B435CB5-F5E3-4F25-A48E-B49748840E97}"/>
              </a:ext>
            </a:extLst>
          </p:cNvPr>
          <p:cNvSpPr/>
          <p:nvPr userDrawn="1"/>
        </p:nvSpPr>
        <p:spPr>
          <a:xfrm flipH="1">
            <a:off x="-490869" y="0"/>
            <a:ext cx="1383995" cy="1194290"/>
          </a:xfrm>
          <a:prstGeom prst="parallelogram">
            <a:avLst>
              <a:gd name="adj" fmla="val 95335"/>
            </a:avLst>
          </a:prstGeom>
          <a:solidFill>
            <a:srgbClr val="A2A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B6477F33-4EFB-465A-988D-39C269111A87}"/>
              </a:ext>
            </a:extLst>
          </p:cNvPr>
          <p:cNvSpPr/>
          <p:nvPr userDrawn="1"/>
        </p:nvSpPr>
        <p:spPr>
          <a:xfrm flipH="1" flipV="1">
            <a:off x="0" y="6"/>
            <a:ext cx="901916" cy="901915"/>
          </a:xfrm>
          <a:prstGeom prst="rtTriangle">
            <a:avLst/>
          </a:prstGeom>
          <a:solidFill>
            <a:srgbClr val="565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>
              <a:solidFill>
                <a:prstClr val="white"/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1DA066C5-EDB0-4C34-9DDD-627374CBA2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501" y="253509"/>
            <a:ext cx="715840" cy="64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3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rcRect t="2628" b="2628"/>
          <a:stretch/>
        </p:blipFill>
        <p:spPr>
          <a:xfrm>
            <a:off x="5883558" y="0"/>
            <a:ext cx="6914879" cy="719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367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араллелограмм 5">
            <a:extLst>
              <a:ext uri="{FF2B5EF4-FFF2-40B4-BE49-F238E27FC236}">
                <a16:creationId xmlns:a16="http://schemas.microsoft.com/office/drawing/2014/main" xmlns="" id="{3E02EBB0-15BB-41C4-B951-56DD18C5B9C2}"/>
              </a:ext>
            </a:extLst>
          </p:cNvPr>
          <p:cNvSpPr/>
          <p:nvPr userDrawn="1"/>
        </p:nvSpPr>
        <p:spPr>
          <a:xfrm flipH="1">
            <a:off x="-328957" y="96371"/>
            <a:ext cx="1383995" cy="1194290"/>
          </a:xfrm>
          <a:prstGeom prst="parallelogram">
            <a:avLst>
              <a:gd name="adj" fmla="val 9533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Параллелограмм 6">
            <a:extLst>
              <a:ext uri="{FF2B5EF4-FFF2-40B4-BE49-F238E27FC236}">
                <a16:creationId xmlns:a16="http://schemas.microsoft.com/office/drawing/2014/main" xmlns="" id="{5B435CB5-F5E3-4F25-A48E-B49748840E97}"/>
              </a:ext>
            </a:extLst>
          </p:cNvPr>
          <p:cNvSpPr/>
          <p:nvPr userDrawn="1"/>
        </p:nvSpPr>
        <p:spPr>
          <a:xfrm flipH="1">
            <a:off x="-490869" y="0"/>
            <a:ext cx="1383995" cy="1194290"/>
          </a:xfrm>
          <a:prstGeom prst="parallelogram">
            <a:avLst>
              <a:gd name="adj" fmla="val 95335"/>
            </a:avLst>
          </a:prstGeom>
          <a:solidFill>
            <a:srgbClr val="A2A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xmlns="" id="{B6477F33-4EFB-465A-988D-39C269111A87}"/>
              </a:ext>
            </a:extLst>
          </p:cNvPr>
          <p:cNvSpPr/>
          <p:nvPr userDrawn="1"/>
        </p:nvSpPr>
        <p:spPr>
          <a:xfrm flipH="1" flipV="1">
            <a:off x="0" y="6"/>
            <a:ext cx="901916" cy="901915"/>
          </a:xfrm>
          <a:prstGeom prst="rtTriangle">
            <a:avLst/>
          </a:prstGeom>
          <a:solidFill>
            <a:srgbClr val="565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1DA066C5-EDB0-4C34-9DDD-627374CBA2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501" y="253509"/>
            <a:ext cx="715840" cy="64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45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9899" y="383297"/>
            <a:ext cx="11038641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9899" y="1916484"/>
            <a:ext cx="11038641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9892" y="6672709"/>
            <a:ext cx="287964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39485" y="6672709"/>
            <a:ext cx="4319469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38889" y="6672709"/>
            <a:ext cx="287964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855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1" r:id="rId2"/>
  </p:sldLayoutIdLst>
  <p:txStyles>
    <p:titleStyle>
      <a:lvl1pPr algn="l" defTabSz="959846" rtl="0" eaLnBrk="1" latinLnBrk="0" hangingPunct="1">
        <a:lnSpc>
          <a:spcPct val="90000"/>
        </a:lnSpc>
        <a:spcBef>
          <a:spcPct val="0"/>
        </a:spcBef>
        <a:buNone/>
        <a:defRPr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61" indent="-239961" algn="l" defTabSz="959846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884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19" kern="1200">
          <a:solidFill>
            <a:schemeClr val="tx1"/>
          </a:solidFill>
          <a:latin typeface="+mn-lt"/>
          <a:ea typeface="+mn-ea"/>
          <a:cs typeface="+mn-cs"/>
        </a:defRPr>
      </a:lvl2pPr>
      <a:lvl3pPr marL="1199807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099" kern="1200">
          <a:solidFill>
            <a:schemeClr val="tx1"/>
          </a:solidFill>
          <a:latin typeface="+mn-lt"/>
          <a:ea typeface="+mn-ea"/>
          <a:cs typeface="+mn-cs"/>
        </a:defRPr>
      </a:lvl3pPr>
      <a:lvl4pPr marL="1679730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4pPr>
      <a:lvl5pPr marL="2159653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5pPr>
      <a:lvl6pPr marL="2639576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6pPr>
      <a:lvl7pPr marL="3119498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7pPr>
      <a:lvl8pPr marL="3599421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8pPr>
      <a:lvl9pPr marL="4079344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1pPr>
      <a:lvl2pPr marL="479923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2pPr>
      <a:lvl3pPr marL="959846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3pPr>
      <a:lvl4pPr marL="1439769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4pPr>
      <a:lvl5pPr marL="1919691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5pPr>
      <a:lvl6pPr marL="2399614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6pPr>
      <a:lvl7pPr marL="2879537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7pPr>
      <a:lvl8pPr marL="3359460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8pPr>
      <a:lvl9pPr marL="3839383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9899" y="383297"/>
            <a:ext cx="11038641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9899" y="1916484"/>
            <a:ext cx="11038641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9892" y="6672709"/>
            <a:ext cx="287964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4/11/2024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39485" y="6672709"/>
            <a:ext cx="4319469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38889" y="6672709"/>
            <a:ext cx="287964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11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</p:sldLayoutIdLst>
  <p:txStyles>
    <p:titleStyle>
      <a:lvl1pPr algn="l" defTabSz="959846" rtl="0" eaLnBrk="1" latinLnBrk="0" hangingPunct="1">
        <a:lnSpc>
          <a:spcPct val="90000"/>
        </a:lnSpc>
        <a:spcBef>
          <a:spcPct val="0"/>
        </a:spcBef>
        <a:buNone/>
        <a:defRPr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61" indent="-239961" algn="l" defTabSz="959846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884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19" kern="1200">
          <a:solidFill>
            <a:schemeClr val="tx1"/>
          </a:solidFill>
          <a:latin typeface="+mn-lt"/>
          <a:ea typeface="+mn-ea"/>
          <a:cs typeface="+mn-cs"/>
        </a:defRPr>
      </a:lvl2pPr>
      <a:lvl3pPr marL="1199807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099" kern="1200">
          <a:solidFill>
            <a:schemeClr val="tx1"/>
          </a:solidFill>
          <a:latin typeface="+mn-lt"/>
          <a:ea typeface="+mn-ea"/>
          <a:cs typeface="+mn-cs"/>
        </a:defRPr>
      </a:lvl3pPr>
      <a:lvl4pPr marL="1679730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4pPr>
      <a:lvl5pPr marL="2159653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5pPr>
      <a:lvl6pPr marL="2639576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6pPr>
      <a:lvl7pPr marL="3119498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7pPr>
      <a:lvl8pPr marL="3599421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8pPr>
      <a:lvl9pPr marL="4079344" indent="-239961" algn="l" defTabSz="95984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1pPr>
      <a:lvl2pPr marL="479923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2pPr>
      <a:lvl3pPr marL="959846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3pPr>
      <a:lvl4pPr marL="1439769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4pPr>
      <a:lvl5pPr marL="1919691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5pPr>
      <a:lvl6pPr marL="2399614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6pPr>
      <a:lvl7pPr marL="2879537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7pPr>
      <a:lvl8pPr marL="3359460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8pPr>
      <a:lvl9pPr marL="3839383" algn="l" defTabSz="959846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lenobl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lenobl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490BF97-71DD-BA4B-90F6-F29E383222BC}"/>
              </a:ext>
            </a:extLst>
          </p:cNvPr>
          <p:cNvSpPr/>
          <p:nvPr/>
        </p:nvSpPr>
        <p:spPr>
          <a:xfrm>
            <a:off x="499258" y="966461"/>
            <a:ext cx="6518094" cy="4154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ctr">
            <a:spAutoFit/>
          </a:bodyPr>
          <a:lstStyle/>
          <a:p>
            <a:pPr algn="ctr"/>
            <a:endParaRPr lang="ru-RU" sz="2800" b="1" dirty="0" smtClean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 smtClean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5650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реализации мер, направленных на обеспечение государственных гарантий по оптимизации</a:t>
            </a:r>
          </a:p>
          <a:p>
            <a:pPr algn="ctr">
              <a:defRPr/>
            </a:pPr>
            <a:r>
              <a:rPr lang="ru-RU" altLang="ru-RU" sz="3200" b="1" dirty="0" smtClean="0">
                <a:solidFill>
                  <a:srgbClr val="56508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документационной нагрузки на учителей общеобразовательных организаций</a:t>
            </a:r>
          </a:p>
          <a:p>
            <a:pPr algn="r"/>
            <a:endParaRPr lang="ru-RU" sz="1600" dirty="0" smtClean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араллелограмм 8"/>
          <p:cNvSpPr/>
          <p:nvPr/>
        </p:nvSpPr>
        <p:spPr>
          <a:xfrm flipH="1">
            <a:off x="-647347" y="3236669"/>
            <a:ext cx="2075337" cy="1933575"/>
          </a:xfrm>
          <a:prstGeom prst="parallelogram">
            <a:avLst>
              <a:gd name="adj" fmla="val 90550"/>
            </a:avLst>
          </a:prstGeom>
          <a:solidFill>
            <a:srgbClr val="A2A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46" y="495191"/>
            <a:ext cx="462037" cy="53779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15184" y="495191"/>
            <a:ext cx="58862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5650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</a:t>
            </a:r>
            <a:r>
              <a:rPr lang="ru-RU" dirty="0">
                <a:solidFill>
                  <a:srgbClr val="5650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 профессионального образования Ленинградской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209344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B4EF066-F1F6-46BC-A708-84EFBB0859A3}"/>
              </a:ext>
            </a:extLst>
          </p:cNvPr>
          <p:cNvSpPr/>
          <p:nvPr/>
        </p:nvSpPr>
        <p:spPr>
          <a:xfrm>
            <a:off x="11631076" y="102637"/>
            <a:ext cx="862614" cy="84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2" y="245495"/>
            <a:ext cx="462037" cy="537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6244" y="437601"/>
            <a:ext cx="11787446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</a:t>
            </a:r>
          </a:p>
          <a:p>
            <a:pPr algn="ctr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соблюдением законодательства об образовании  в рамках исполнения полномочий  Российской Федерации  по осуществлению  федерального государственного контроля (надзора) в сфере образования по вопросам реализации государственных гарантий по оптимизации документационной нагрузки на педагогов организаций, реализующих основные общеобразовательные программы:</a:t>
            </a:r>
          </a:p>
          <a:p>
            <a:pPr algn="ctr">
              <a:defRPr/>
            </a:pPr>
            <a:endParaRPr lang="ru-RU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 ЧЕК-ЛИСТ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общеобразовательной организации по соблюдению законодательства об образовании в части реализации государственных гарантий по оптимизации документационной нагрузки на педагогических работников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ЧЕК – лист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использован при проведении:</a:t>
            </a:r>
          </a:p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профилактических визитов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ведомственного контроля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исполнением руководителями муниципальных общеобразовательных организаций своих должностных обязанностей;</a:t>
            </a:r>
          </a:p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самообследования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(самооценки) общеобразовательными организациями своей деятельности.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ru-RU" altLang="ru-RU" sz="2400" dirty="0" smtClean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ru-RU" altLang="ru-RU" sz="2400" dirty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6049983" y="2646559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46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B4EF066-F1F6-46BC-A708-84EFBB0859A3}"/>
              </a:ext>
            </a:extLst>
          </p:cNvPr>
          <p:cNvSpPr/>
          <p:nvPr/>
        </p:nvSpPr>
        <p:spPr>
          <a:xfrm>
            <a:off x="11631076" y="102637"/>
            <a:ext cx="862614" cy="84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2" y="245495"/>
            <a:ext cx="462037" cy="537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6244" y="437601"/>
            <a:ext cx="11470888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</a:t>
            </a:r>
          </a:p>
          <a:p>
            <a:pPr algn="ctr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соблюдением законодательства об образовании  в рамках исполнения полномочий  Российской Федерации  по осуществлению  федерального государственного контроля (надзора) в сфере образования по вопросам реализации государственных гарантий по оптимизации документационной нагрузки на педагогов организаций, реализующих основные общеобразовательные программы:</a:t>
            </a:r>
          </a:p>
          <a:p>
            <a:pPr algn="ctr">
              <a:defRPr/>
            </a:pPr>
            <a:endParaRPr lang="ru-RU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В проекте  - 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подготовка комитетом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инструктивных писем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разъяснениями по организации и проведению мероприятий по снижению документационной нагрузки на педагогических работников (для руководителей общеобразовательных организаций, руководителей органов местного самоуправления, осуществляющих управление в сфере образования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spcBef>
                <a:spcPct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не позднее 16 апреля 2024 года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ru-RU" sz="2400" dirty="0"/>
          </a:p>
          <a:p>
            <a:pPr algn="ctr">
              <a:spcBef>
                <a:spcPct val="0"/>
              </a:spcBef>
            </a:pPr>
            <a:endParaRPr lang="ru-RU" altLang="ru-RU" sz="2400" dirty="0" smtClean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ru-RU" altLang="ru-RU" sz="2400" dirty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6049983" y="2646559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78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B4EF066-F1F6-46BC-A708-84EFBB0859A3}"/>
              </a:ext>
            </a:extLst>
          </p:cNvPr>
          <p:cNvSpPr/>
          <p:nvPr/>
        </p:nvSpPr>
        <p:spPr>
          <a:xfrm>
            <a:off x="11631076" y="102637"/>
            <a:ext cx="862614" cy="84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2" y="245495"/>
            <a:ext cx="462037" cy="537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6244" y="437601"/>
            <a:ext cx="1147088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законодательства об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исполнения полномочий  Российской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осуществлению  федерального государственного контроля (надзора) в сфере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по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 реализации государственных гарантий по оптимизации документационной нагрузки на педагогов организаций, реализующих основные общеобразовательные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программы: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ПРОФИЛАКТИЧЕСКИХ ВИЗИТОВ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особое внимание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осуществление анализа эффективности работы по снижению документационной нагрузки на педагогических работников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КОНСУЛЬТИРОВАНИЯ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вопросу снижения документационной нагрузки на педагогических работников;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ОБЪЯВЛЕНИЕ ПРЕДОСТЕРЕЖЕНИЯ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недопустимости нарушения обязательных требований, установленных законодательством об образовании (при необходимости);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КОНТРОЛЬНЫХ (НАДЗОРНЫХ) МЕРОПРИЯТИЙ (МОНИТОРИНГА БЕЗОПАСНОСТИ)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проводиться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локальных нормативных актов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регулирующих образовательные отношения, размещенных на официальных сайтах в сети Интернет образовательных организаций,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предмет наличия требований о разработке, ведении избыточной документации педагогами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АНАЛИТИЧЕСКИХ ОТЧЕТОВ </a:t>
            </a:r>
          </a:p>
          <a:p>
            <a:pPr algn="ctr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 проведенных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  реализации государственных гарантий по оптимизации документационной нагрузки на педагогических работников образовательных организаций Ленинградской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области.</a:t>
            </a:r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endParaRPr lang="ru-RU" sz="2400" dirty="0"/>
          </a:p>
          <a:p>
            <a:pPr algn="ctr">
              <a:spcBef>
                <a:spcPct val="0"/>
              </a:spcBef>
            </a:pPr>
            <a:endParaRPr lang="ru-RU" altLang="ru-RU" sz="2400" dirty="0" smtClean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ru-RU" altLang="ru-RU" sz="2400" dirty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6140605" y="5107258"/>
            <a:ext cx="484632" cy="2527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75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B4EF066-F1F6-46BC-A708-84EFBB0859A3}"/>
              </a:ext>
            </a:extLst>
          </p:cNvPr>
          <p:cNvSpPr/>
          <p:nvPr/>
        </p:nvSpPr>
        <p:spPr>
          <a:xfrm>
            <a:off x="11631076" y="102637"/>
            <a:ext cx="862614" cy="84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2" y="245495"/>
            <a:ext cx="462037" cy="537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6244" y="437601"/>
            <a:ext cx="114708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Общеобразовательные организации</a:t>
            </a:r>
          </a:p>
          <a:p>
            <a:pPr algn="ctr">
              <a:defRPr/>
            </a:pP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ru-RU" altLang="ru-RU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ЧЕК-ЛИСТ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деятельности общеобразовательной организации по соблюдению законодательства об образовании в части реализации государственных гарантий по оптимизации документационной нагрузки на педагогических работников</a:t>
            </a:r>
          </a:p>
          <a:p>
            <a:pPr algn="ctr">
              <a:spcBef>
                <a:spcPct val="0"/>
              </a:spcBef>
              <a:defRPr/>
            </a:pPr>
            <a:endParaRPr lang="ru-RU" altLang="ru-RU" sz="2400" b="1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  <a:defRPr/>
            </a:pPr>
            <a:endParaRPr lang="ru-RU" sz="2400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Проведение</a:t>
            </a:r>
            <a:r>
              <a:rPr lang="ru-RU" sz="2400" b="1" dirty="0" smtClean="0">
                <a:solidFill>
                  <a:srgbClr val="5650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самообследования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(самооценки) общеобразовательными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 своей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по данному вопросу</a:t>
            </a:r>
            <a:endParaRPr lang="ru-RU" altLang="ru-RU" sz="2400" b="1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6095294" y="1085387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6091577" y="3367668"/>
            <a:ext cx="484632" cy="2965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29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B4EF066-F1F6-46BC-A708-84EFBB0859A3}"/>
              </a:ext>
            </a:extLst>
          </p:cNvPr>
          <p:cNvSpPr/>
          <p:nvPr/>
        </p:nvSpPr>
        <p:spPr>
          <a:xfrm>
            <a:off x="11631076" y="102637"/>
            <a:ext cx="862614" cy="84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2" y="245495"/>
            <a:ext cx="462037" cy="537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6244" y="437601"/>
            <a:ext cx="1147088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</a:t>
            </a:r>
          </a:p>
          <a:p>
            <a:pPr algn="ctr">
              <a:defRPr/>
            </a:pP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ru-RU" alt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alt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комитета общего и профессионального образования Ленинградской области от 21 декабря 2023 года № 3455-р «О возложении персональной ответственности на должностных лиц</a:t>
            </a:r>
            <a:r>
              <a:rPr lang="ru-RU" alt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комитета общего и профессионального образования Ленинградской </a:t>
            </a:r>
            <a:r>
              <a:rPr lang="ru-RU" alt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за исполнение частей 6.1, 6.2 статьи 47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29 декабря 2012 года  273-ФЗ 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 в Российской Федерации»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defRPr/>
            </a:pPr>
            <a:endParaRPr lang="ru-RU" altLang="ru-RU" b="1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Распоряжением возложена персональная ответственность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Пункт 1: на руководителей структурных подразделений комитета за обоснованность подготовленной  должностными лицами соответствующих структурных подразделений и направленной на согласование первому заместителю председателя комитета исходящей корреспонденции (запросов, информационных материалов и др.) в адрес общеобразовательных организаций Ленинградской области по вопросам осуществления образовательной деятельности;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Пункт 2: на первого заместителя председателя комитета за обоснованность принятого решения при направлении комитетом исходящей документации, указанной в пункте 1 настоящего распоряжения;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Пункт 3: на начальника департамента надзора, контроля, оценки качества и правового обеспечения комитета за осуществление государственного контроля (надзора) в сфере образования в части соблюдения общеобразовательными организациями Ленинградской области обязательных требований, установленных частями 6.1,6.2 статьи 47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29 декабря 2012 года  273-ФЗ  «Об образовании в Российской Федерации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ru-RU" altLang="ru-RU" b="1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ru-RU" altLang="ru-RU" sz="2000" b="1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6095294" y="1085387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6095294" y="2572215"/>
            <a:ext cx="484632" cy="2965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20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B4EF066-F1F6-46BC-A708-84EFBB0859A3}"/>
              </a:ext>
            </a:extLst>
          </p:cNvPr>
          <p:cNvSpPr/>
          <p:nvPr/>
        </p:nvSpPr>
        <p:spPr>
          <a:xfrm>
            <a:off x="11631076" y="102637"/>
            <a:ext cx="862614" cy="84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2" y="245495"/>
            <a:ext cx="462037" cy="537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6244" y="437601"/>
            <a:ext cx="1147088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уровень</a:t>
            </a:r>
          </a:p>
          <a:p>
            <a:pPr algn="ctr">
              <a:defRPr/>
            </a:pP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ru-RU" alt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alt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комитета общего и профессионального образования Ленинградской области от 21 декабря 2023 года № 3455-р «О возложении персональной ответственности на должностных лиц</a:t>
            </a:r>
            <a:r>
              <a:rPr lang="ru-RU" alt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комитета общего и профессионального образования Ленинградской </a:t>
            </a:r>
            <a:r>
              <a:rPr lang="ru-RU" alt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за исполнение частей 6.1, 6.2 статьи 47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29 декабря 2012 года  273-ФЗ 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 в Российской Федерации»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defRPr/>
            </a:pPr>
            <a:endParaRPr lang="ru-RU" altLang="ru-RU" b="1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  <a:defRPr/>
            </a:pPr>
            <a:r>
              <a:rPr lang="ru-RU" alt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Пункт 4: Рекомендовать органам местного самоуправления, осуществляющим управление в сфере образования</a:t>
            </a:r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рассмотреть вопрос об установлении персональной ответственности руководителей общеобразовательных организаций Ленинградской области за подготовку педагогическими работниками документации, не включенной в перечень документации, подготовка которой осуществляется педагогическими работниками  при реализации основных общеобразовательных программ, утвержденный приказом </a:t>
            </a:r>
            <a:r>
              <a:rPr lang="ru-RU" alt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России от 21 июля 2022 года № 582.</a:t>
            </a:r>
          </a:p>
          <a:p>
            <a:pPr algn="just">
              <a:spcBef>
                <a:spcPct val="0"/>
              </a:spcBef>
              <a:defRPr/>
            </a:pPr>
            <a:endParaRPr lang="ru-RU" altLang="ru-RU" dirty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alt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Муниципальный правовой акт </a:t>
            </a:r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 установлении </a:t>
            </a:r>
            <a:r>
              <a:rPr lang="ru-RU" alt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персональной ответственности руководителей общеобразовательных организаций </a:t>
            </a:r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Ленинградской области за подготовку педагогическими работниками документации, не включенной в перечень документации, подготовка которой осуществляется педагогическими работниками  при реализации основных общеобразовательных программ, утвержденный приказом </a:t>
            </a:r>
            <a:r>
              <a:rPr lang="ru-RU" alt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России от 21 июля 2022 года № 582.</a:t>
            </a:r>
          </a:p>
          <a:p>
            <a:pPr algn="ctr">
              <a:spcBef>
                <a:spcPct val="0"/>
              </a:spcBef>
              <a:defRPr/>
            </a:pPr>
            <a:endParaRPr lang="ru-RU" altLang="ru-RU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ru-RU" altLang="ru-RU" sz="2000" b="1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6095294" y="1085387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6095294" y="2572215"/>
            <a:ext cx="484632" cy="2965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6247694" y="4434049"/>
            <a:ext cx="484632" cy="2965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96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B4EF066-F1F6-46BC-A708-84EFBB0859A3}"/>
              </a:ext>
            </a:extLst>
          </p:cNvPr>
          <p:cNvSpPr/>
          <p:nvPr/>
        </p:nvSpPr>
        <p:spPr>
          <a:xfrm>
            <a:off x="11631076" y="102637"/>
            <a:ext cx="862614" cy="84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2" y="245495"/>
            <a:ext cx="462037" cy="537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6244" y="437601"/>
            <a:ext cx="114708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уровень</a:t>
            </a:r>
          </a:p>
          <a:p>
            <a:pPr algn="ctr">
              <a:defRPr/>
            </a:pP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ru-RU" altLang="ru-RU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alt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комитета общего и профессионального образования Ленинградской области от 21 декабря 2023 года № 3455-р «О возложении персональной ответственности на должностных лиц</a:t>
            </a:r>
            <a:r>
              <a:rPr lang="ru-RU" alt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комитета общего и профессионального образования Ленинградской </a:t>
            </a:r>
            <a:r>
              <a:rPr lang="ru-RU" alt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за исполнение частей 6.1, 6.2 статьи 47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29 декабря 2012 года  273-ФЗ 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 в Российской Федерации» </a:t>
            </a:r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defRPr/>
            </a:pPr>
            <a:endParaRPr lang="ru-RU" altLang="ru-RU" sz="2400" b="1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  <a:defRPr/>
            </a:pPr>
            <a:endParaRPr lang="ru-RU" altLang="ru-RU" sz="2400" dirty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alt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Муниципальный правовой акт</a:t>
            </a:r>
            <a:endParaRPr lang="ru-RU" altLang="ru-RU" sz="2400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ru-RU" altLang="ru-RU" sz="2000" b="1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6095294" y="1085387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6091577" y="4073912"/>
            <a:ext cx="484632" cy="2965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48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B4EF066-F1F6-46BC-A708-84EFBB0859A3}"/>
              </a:ext>
            </a:extLst>
          </p:cNvPr>
          <p:cNvSpPr/>
          <p:nvPr/>
        </p:nvSpPr>
        <p:spPr>
          <a:xfrm>
            <a:off x="11631076" y="102637"/>
            <a:ext cx="862614" cy="84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2" y="245495"/>
            <a:ext cx="462037" cy="537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6244" y="437601"/>
            <a:ext cx="116790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</a:t>
            </a:r>
          </a:p>
          <a:p>
            <a:pPr algn="ctr">
              <a:defRPr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соблюдением законодательства об образовании  в рамках исполнения полномочий  Российской Федерации  по осуществлению  федерального государственного контроля (надзора) в сфере образования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 реализации государственных гарантий по оптимизации документационной нагрузки на педагогов организаций, реализующих основные общеобразовательные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программы: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сопровождение горячей линии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комитета общего и профессионального образования Ленинградской области по вопросам снижения документационной нагрузки педагогических работников;</a:t>
            </a:r>
          </a:p>
          <a:p>
            <a:pPr algn="ctr">
              <a:defRPr/>
            </a:pP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alt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Официальный сайт комитета общего и профессионального образования Ленинградской области в сети «Интернет»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edu.lenobl.ru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Актуализирована информация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документационной нагрузки педагогических работников, размещенную на сайте комитета в разделе «Контакты»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(телефоны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«горячей линии»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(812) 539-44-65 (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Остапова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М.А.); 8 (812) 539-44-66 (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Е.В.Белоглазова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8 (812) 539-44-68 (Шарая Е.Г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fontAlgn="base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Размещена  информация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телефонах «горячей линии»  по вопросам документационной нагрузки педагогических работников на главной странице сайта комитета </a:t>
            </a:r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общего и профессионального образования Ленинградской области в сети «Интернет</a:t>
            </a: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 .</a:t>
            </a: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b="1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6365228" y="3097866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prstClr val="white"/>
              </a:solidFill>
            </a:endParaRPr>
          </a:p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60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B4EF066-F1F6-46BC-A708-84EFBB0859A3}"/>
              </a:ext>
            </a:extLst>
          </p:cNvPr>
          <p:cNvSpPr/>
          <p:nvPr/>
        </p:nvSpPr>
        <p:spPr>
          <a:xfrm>
            <a:off x="11631076" y="102637"/>
            <a:ext cx="862614" cy="84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2" y="245495"/>
            <a:ext cx="462037" cy="537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6244" y="437601"/>
            <a:ext cx="1147088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</a:t>
            </a:r>
          </a:p>
          <a:p>
            <a:pPr algn="ctr">
              <a:defRPr/>
            </a:pP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alt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Официальный сайт комитета общего и профессионального образования Ленинградской области в сети «Интернет»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edu.lenobl.ru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fontAlgn="base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странице сайта комитета </a:t>
            </a:r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общего и профессионального образования Ленинградской области в сети «Интернет»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контроль (надзор) в сфере образования»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 специальный раздел: </a:t>
            </a:r>
          </a:p>
          <a:p>
            <a:pPr algn="ctr" fontAlgn="base"/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государственных гарантий по оптимизации документационной нагрузки на педагогических работников образовательных организаций Ленинградской области</a:t>
            </a:r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Размещены материалы:</a:t>
            </a:r>
          </a:p>
          <a:p>
            <a:pPr algn="ctr" fontAlgn="base"/>
            <a:r>
              <a:rPr lang="ru-RU" sz="2000" b="1" dirty="0" smtClean="0">
                <a:solidFill>
                  <a:prstClr val="black"/>
                </a:solidFill>
              </a:rPr>
              <a:t>     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акты, информационно – методические материалы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уровня;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акты,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 – методические материалы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регионального уровня;</a:t>
            </a:r>
          </a:p>
          <a:p>
            <a:pPr algn="ctr" fontAlgn="base"/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ru-RU" alt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Консультирование</a:t>
            </a:r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вопросам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гарантий по оптимизации документационной нагрузки на педагогов образовательных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организаций;</a:t>
            </a:r>
          </a:p>
          <a:p>
            <a:pPr algn="ctr" fontAlgn="base"/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контрольных (надзорных) мер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оприятий в части оценки соблюдения законодательства об образовании по реализация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гарантий по оптимизации документационной нагрузки на педагогических работников образовательных организаций Ленинградской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области;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профилактических визитов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оценки соблюдения законодательства об образовании по реализация государственных гарантий по оптимизации документационной нагрузки на педагогических работников образовательных организаций Ленинградской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области;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endParaRPr lang="ru-RU" altLang="ru-RU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6106445" y="840062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05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B4EF066-F1F6-46BC-A708-84EFBB0859A3}"/>
              </a:ext>
            </a:extLst>
          </p:cNvPr>
          <p:cNvSpPr/>
          <p:nvPr/>
        </p:nvSpPr>
        <p:spPr>
          <a:xfrm>
            <a:off x="11631076" y="102637"/>
            <a:ext cx="862614" cy="84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2" y="245495"/>
            <a:ext cx="462037" cy="537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6244" y="437601"/>
            <a:ext cx="1167904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уровень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сопровождение горячей линии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 местного самоуправления, осуществляющего управление в сфере образования, 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 снижения документационной нагрузки педагогических работников;</a:t>
            </a:r>
          </a:p>
          <a:p>
            <a:pPr algn="ctr">
              <a:defRPr/>
            </a:pP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altLang="ru-RU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Официальный сайт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местного самоуправления, осуществляющего управление в сфере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в сети «Интернет»: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Размещена информация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документационной нагрузки педагогических работников,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телефоны «горячей линии».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  баннер со ссылкой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информационный ресурс по вопросам документационной нагрузки педагогических работников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комитета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общего и профессионального образования Ленинградской области в сети «Интернет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официальных сайтах муниципальных общеобразовательных организаций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сети «Интернет» размещен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баннер со ссылкой на информационный ресурс по вопросам документационной нагрузки педагогических работников на сайте комитета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общего и профессионального образования Ленинградской области в сети «Интернет».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b="1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6201677" y="1603603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6201677" y="3911905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47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B4EF066-F1F6-46BC-A708-84EFBB0859A3}"/>
              </a:ext>
            </a:extLst>
          </p:cNvPr>
          <p:cNvSpPr/>
          <p:nvPr/>
        </p:nvSpPr>
        <p:spPr>
          <a:xfrm>
            <a:off x="11631076" y="102637"/>
            <a:ext cx="862614" cy="84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2" y="245495"/>
            <a:ext cx="462037" cy="537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6244" y="437601"/>
            <a:ext cx="11470888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</a:t>
            </a:r>
          </a:p>
          <a:p>
            <a:pPr algn="ctr">
              <a:defRPr/>
            </a:pP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altLang="ru-RU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периодических он-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лайн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-опросов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с использованием ресурсов Яндекс – таблицы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изучения ситуации в муниципальных образованиях по снижению документационной нагрузки педагогических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</a:p>
          <a:p>
            <a:pPr algn="ctr">
              <a:spcBef>
                <a:spcPct val="0"/>
              </a:spcBef>
            </a:pPr>
            <a:endParaRPr lang="ru-RU" altLang="ru-RU" sz="2400" dirty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роведение анализа полученных результатов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лайн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-опросов педагогических работников </a:t>
            </a:r>
          </a:p>
          <a:p>
            <a:pPr algn="ctr">
              <a:spcBef>
                <a:spcPct val="0"/>
              </a:spcBef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бсуждение результатов,  принятие соответствующих управленческих решений по результатам анализа, подготовка рекомендаций, проведение мероприятий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ценка эффективности проведенных мероприятий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Важно: с 16.04.2024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18.04.2024 комитетом будет проведен он-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лайн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-опрос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</a:t>
            </a:r>
            <a:endParaRPr lang="ru-RU" altLang="ru-RU" sz="2400" b="1" dirty="0" smtClean="0">
              <a:solidFill>
                <a:srgbClr val="5650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6106445" y="840062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199372" y="2635409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255128" y="3731946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237249" y="4776444"/>
            <a:ext cx="484632" cy="401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33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B4EF066-F1F6-46BC-A708-84EFBB0859A3}"/>
              </a:ext>
            </a:extLst>
          </p:cNvPr>
          <p:cNvSpPr/>
          <p:nvPr/>
        </p:nvSpPr>
        <p:spPr>
          <a:xfrm>
            <a:off x="11631076" y="102637"/>
            <a:ext cx="862614" cy="84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F337EDA-AE0B-4A4B-A653-E1BCEF2DBE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322" y="245495"/>
            <a:ext cx="462037" cy="53779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06244" y="437601"/>
            <a:ext cx="11470888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</a:t>
            </a:r>
          </a:p>
          <a:p>
            <a:pPr algn="ctr"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соблюдением законодательства об образовании  в рамках исполнения полномочий  Российской Федерации  по осуществлению  федерального государственного контроля (надзора) в сфере образования по вопросам реализации государственных гарантий по оптимизации документационной нагрузки на педагогов организаций, реализующих основные общеобразовательные программы:</a:t>
            </a:r>
          </a:p>
          <a:p>
            <a:pPr algn="ctr">
              <a:defRPr/>
            </a:pP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роведение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комитетом совещаний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руководителями общеобразовательных организаций всех  муниципальных образований в формате  видео-конференц-связи по вопросам снижения документационной нагрузки педагогических работников по установленному графику (апрель – май 2024 года);</a:t>
            </a:r>
          </a:p>
          <a:p>
            <a:pPr algn="ctr">
              <a:spcBef>
                <a:spcPct val="0"/>
              </a:spcBef>
            </a:pPr>
            <a:endParaRPr lang="ru-RU" altLang="ru-RU" dirty="0">
              <a:solidFill>
                <a:srgbClr val="56508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график проведения совещаний формируется в рабочем порядке по согласованию сторон с использованием телефонов «горячей линии»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вопросам документационной нагрузки педагогических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(812) 539-44-65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Остапова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М.А.); 8 (812) 539-44-66 (Е.В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Белоглазова)</a:t>
            </a:r>
          </a:p>
          <a:p>
            <a:pPr algn="ctr">
              <a:spcBef>
                <a:spcPct val="0"/>
              </a:spcBef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проведении совещания размещена </a:t>
            </a:r>
          </a:p>
          <a:p>
            <a:pPr algn="ctr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фициальном сайте </a:t>
            </a:r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комитета общего и профессионального образования Ленинградской </a:t>
            </a:r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</a:p>
          <a:p>
            <a:pPr algn="ctr" fontAlgn="base"/>
            <a:r>
              <a:rPr lang="ru-RU" alt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сети «Интернет» </a:t>
            </a:r>
            <a:endParaRPr lang="ru-RU" altLang="ru-RU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странице: «Государственный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(надзор) в сфере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образования»</a:t>
            </a:r>
          </a:p>
          <a:p>
            <a:pPr algn="ctr" fontAlgn="base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разделе: 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«Реализация государственных гарантий по оптимизации документационной нагрузки на педагогических работников образовательных организаций Ленинградской области»</a:t>
            </a:r>
          </a:p>
          <a:p>
            <a:pPr algn="ctr">
              <a:spcBef>
                <a:spcPct val="0"/>
              </a:spcBef>
            </a:pP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6199372" y="2029522"/>
            <a:ext cx="421442" cy="2895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199372" y="3155800"/>
            <a:ext cx="484632" cy="2007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153615" y="4304376"/>
            <a:ext cx="484632" cy="2007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02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2400" b="1" dirty="0" smtClean="0">
            <a:solidFill>
              <a:srgbClr val="423D67"/>
            </a:solidFill>
            <a:effectLst/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2400" b="1" dirty="0" smtClean="0">
            <a:solidFill>
              <a:srgbClr val="423D67"/>
            </a:solidFill>
            <a:effectLst/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20709</TotalTime>
  <Words>1270</Words>
  <Application>Microsoft Office PowerPoint</Application>
  <PresentationFormat>Произвольный</PresentationFormat>
  <Paragraphs>138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5_Тема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Куплинов Ярослав</dc:creator>
  <cp:lastModifiedBy>Марина Александровна Остапова</cp:lastModifiedBy>
  <cp:revision>1253</cp:revision>
  <cp:lastPrinted>2024-04-12T07:13:49Z</cp:lastPrinted>
  <dcterms:created xsi:type="dcterms:W3CDTF">2020-06-19T06:58:49Z</dcterms:created>
  <dcterms:modified xsi:type="dcterms:W3CDTF">2024-04-12T10:48:02Z</dcterms:modified>
</cp:coreProperties>
</file>